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407" r:id="rId2"/>
    <p:sldId id="332" r:id="rId3"/>
    <p:sldId id="398" r:id="rId4"/>
    <p:sldId id="371" r:id="rId5"/>
    <p:sldId id="403" r:id="rId6"/>
    <p:sldId id="355" r:id="rId7"/>
    <p:sldId id="406" r:id="rId8"/>
    <p:sldId id="342" r:id="rId9"/>
    <p:sldId id="389" r:id="rId10"/>
    <p:sldId id="352" r:id="rId11"/>
    <p:sldId id="380" r:id="rId12"/>
    <p:sldId id="408" r:id="rId13"/>
    <p:sldId id="382" r:id="rId14"/>
    <p:sldId id="349" r:id="rId15"/>
    <p:sldId id="397" r:id="rId16"/>
    <p:sldId id="393" r:id="rId17"/>
    <p:sldId id="350" r:id="rId18"/>
    <p:sldId id="334" r:id="rId19"/>
    <p:sldId id="339" r:id="rId20"/>
    <p:sldId id="396" r:id="rId21"/>
    <p:sldId id="394" r:id="rId22"/>
    <p:sldId id="392" r:id="rId23"/>
    <p:sldId id="328" r:id="rId24"/>
    <p:sldId id="395" r:id="rId25"/>
    <p:sldId id="399" r:id="rId26"/>
    <p:sldId id="409" r:id="rId27"/>
    <p:sldId id="400" r:id="rId28"/>
    <p:sldId id="404" r:id="rId29"/>
    <p:sldId id="331" r:id="rId3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94643"/>
  </p:normalViewPr>
  <p:slideViewPr>
    <p:cSldViewPr>
      <p:cViewPr varScale="1">
        <p:scale>
          <a:sx n="120" d="100"/>
          <a:sy n="120" d="100"/>
        </p:scale>
        <p:origin x="1240" y="176"/>
      </p:cViewPr>
      <p:guideLst>
        <p:guide orient="horz" pos="2160"/>
        <p:guide pos="2880"/>
      </p:guideLst>
    </p:cSldViewPr>
  </p:slideViewPr>
  <p:notesTextViewPr>
    <p:cViewPr>
      <p:scale>
        <a:sx n="100" d="100"/>
        <a:sy n="100" d="100"/>
      </p:scale>
      <p:origin x="0" y="0"/>
    </p:cViewPr>
  </p:notesTextViewPr>
  <p:notesViewPr>
    <p:cSldViewPr>
      <p:cViewPr varScale="1">
        <p:scale>
          <a:sx n="54" d="100"/>
          <a:sy n="54" d="100"/>
        </p:scale>
        <p:origin x="-263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617E8-B5DC-034B-921A-EA0FA870BCDD}"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n-US"/>
        </a:p>
      </dgm:t>
    </dgm:pt>
    <dgm:pt modelId="{102D7202-037C-3948-8EE7-08224A81DDF2}">
      <dgm:prSet/>
      <dgm:spPr/>
      <dgm:t>
        <a:bodyPr/>
        <a:lstStyle/>
        <a:p>
          <a:pPr rtl="0"/>
          <a:r>
            <a:rPr lang="en-US"/>
            <a:t>foresight</a:t>
          </a:r>
        </a:p>
      </dgm:t>
    </dgm:pt>
    <dgm:pt modelId="{726E6A5E-970C-6E4E-BA03-F02A922AFCF5}" type="parTrans" cxnId="{44741417-9817-584F-9ED0-457955E95AE8}">
      <dgm:prSet/>
      <dgm:spPr/>
      <dgm:t>
        <a:bodyPr/>
        <a:lstStyle/>
        <a:p>
          <a:endParaRPr lang="en-US"/>
        </a:p>
      </dgm:t>
    </dgm:pt>
    <dgm:pt modelId="{C292A484-3442-C141-8DE3-0B912F193086}" type="sibTrans" cxnId="{44741417-9817-584F-9ED0-457955E95AE8}">
      <dgm:prSet/>
      <dgm:spPr/>
      <dgm:t>
        <a:bodyPr/>
        <a:lstStyle/>
        <a:p>
          <a:endParaRPr lang="en-US"/>
        </a:p>
      </dgm:t>
    </dgm:pt>
    <dgm:pt modelId="{523D1925-322B-364E-B126-34D71A8CC00A}">
      <dgm:prSet/>
      <dgm:spPr/>
      <dgm:t>
        <a:bodyPr/>
        <a:lstStyle/>
        <a:p>
          <a:pPr rtl="0"/>
          <a:r>
            <a:rPr lang="en-US"/>
            <a:t>projection</a:t>
          </a:r>
        </a:p>
      </dgm:t>
    </dgm:pt>
    <dgm:pt modelId="{7EF4E67E-5BC3-E147-87CA-BF5C55C34AAA}" type="parTrans" cxnId="{E50A0793-E67F-5740-8791-21587695D652}">
      <dgm:prSet/>
      <dgm:spPr/>
      <dgm:t>
        <a:bodyPr/>
        <a:lstStyle/>
        <a:p>
          <a:endParaRPr lang="en-US"/>
        </a:p>
      </dgm:t>
    </dgm:pt>
    <dgm:pt modelId="{94041025-4DB3-7943-896D-D49593F7C0F3}" type="sibTrans" cxnId="{E50A0793-E67F-5740-8791-21587695D652}">
      <dgm:prSet/>
      <dgm:spPr/>
      <dgm:t>
        <a:bodyPr/>
        <a:lstStyle/>
        <a:p>
          <a:endParaRPr lang="en-US"/>
        </a:p>
      </dgm:t>
    </dgm:pt>
    <dgm:pt modelId="{3BE881D1-EC63-6940-B66A-016920AD1DAE}">
      <dgm:prSet/>
      <dgm:spPr/>
      <dgm:t>
        <a:bodyPr/>
        <a:lstStyle/>
        <a:p>
          <a:pPr rtl="0"/>
          <a:r>
            <a:rPr lang="en-US"/>
            <a:t>forecast</a:t>
          </a:r>
        </a:p>
      </dgm:t>
    </dgm:pt>
    <dgm:pt modelId="{4E24E815-3D3C-9A40-9254-3440FF2D6BCC}" type="parTrans" cxnId="{ACF42397-DC30-AF4B-881C-0D4A1C5A14DA}">
      <dgm:prSet/>
      <dgm:spPr/>
      <dgm:t>
        <a:bodyPr/>
        <a:lstStyle/>
        <a:p>
          <a:endParaRPr lang="en-US"/>
        </a:p>
      </dgm:t>
    </dgm:pt>
    <dgm:pt modelId="{988EFA23-F6D8-5E49-845A-E139CAA79E52}" type="sibTrans" cxnId="{ACF42397-DC30-AF4B-881C-0D4A1C5A14DA}">
      <dgm:prSet/>
      <dgm:spPr/>
      <dgm:t>
        <a:bodyPr/>
        <a:lstStyle/>
        <a:p>
          <a:endParaRPr lang="en-US"/>
        </a:p>
      </dgm:t>
    </dgm:pt>
    <dgm:pt modelId="{36630054-6182-3940-BA52-2D4A87AF0C85}">
      <dgm:prSet/>
      <dgm:spPr/>
      <dgm:t>
        <a:bodyPr/>
        <a:lstStyle/>
        <a:p>
          <a:pPr rtl="0"/>
          <a:r>
            <a:rPr lang="en-US"/>
            <a:t>scenarios</a:t>
          </a:r>
        </a:p>
      </dgm:t>
    </dgm:pt>
    <dgm:pt modelId="{88FE35E5-C408-724E-9260-5813875DDA9D}" type="parTrans" cxnId="{C04207D0-8D99-0344-A75B-BF2CFA3D4E05}">
      <dgm:prSet/>
      <dgm:spPr/>
      <dgm:t>
        <a:bodyPr/>
        <a:lstStyle/>
        <a:p>
          <a:endParaRPr lang="en-US"/>
        </a:p>
      </dgm:t>
    </dgm:pt>
    <dgm:pt modelId="{B785B6BA-F66D-0C45-B921-B0A8054F4AF0}" type="sibTrans" cxnId="{C04207D0-8D99-0344-A75B-BF2CFA3D4E05}">
      <dgm:prSet/>
      <dgm:spPr/>
      <dgm:t>
        <a:bodyPr/>
        <a:lstStyle/>
        <a:p>
          <a:endParaRPr lang="en-US"/>
        </a:p>
      </dgm:t>
    </dgm:pt>
    <dgm:pt modelId="{290584B0-C266-0D4F-8BEE-F21CD823D87F}">
      <dgm:prSet/>
      <dgm:spPr/>
      <dgm:t>
        <a:bodyPr/>
        <a:lstStyle/>
        <a:p>
          <a:pPr rtl="0"/>
          <a:r>
            <a:rPr lang="en-US"/>
            <a:t>visioning</a:t>
          </a:r>
        </a:p>
      </dgm:t>
    </dgm:pt>
    <dgm:pt modelId="{B32ED839-E1B0-494B-9C3D-112A9630F8ED}" type="parTrans" cxnId="{CC79643E-148C-C14A-9096-5AA0331C54B9}">
      <dgm:prSet/>
      <dgm:spPr/>
      <dgm:t>
        <a:bodyPr/>
        <a:lstStyle/>
        <a:p>
          <a:endParaRPr lang="en-US"/>
        </a:p>
      </dgm:t>
    </dgm:pt>
    <dgm:pt modelId="{963854B2-8449-024C-9589-7965C3223563}" type="sibTrans" cxnId="{CC79643E-148C-C14A-9096-5AA0331C54B9}">
      <dgm:prSet/>
      <dgm:spPr/>
      <dgm:t>
        <a:bodyPr/>
        <a:lstStyle/>
        <a:p>
          <a:endParaRPr lang="en-US"/>
        </a:p>
      </dgm:t>
    </dgm:pt>
    <dgm:pt modelId="{1F59DC4A-0DFB-4443-98F5-4375F71BC7BE}" type="pres">
      <dgm:prSet presAssocID="{875617E8-B5DC-034B-921A-EA0FA870BCDD}" presName="diagram" presStyleCnt="0">
        <dgm:presLayoutVars>
          <dgm:dir/>
          <dgm:resizeHandles val="exact"/>
        </dgm:presLayoutVars>
      </dgm:prSet>
      <dgm:spPr/>
    </dgm:pt>
    <dgm:pt modelId="{C8DBE14D-6A70-CF41-9E52-86389A0B568A}" type="pres">
      <dgm:prSet presAssocID="{102D7202-037C-3948-8EE7-08224A81DDF2}" presName="node" presStyleLbl="node1" presStyleIdx="0" presStyleCnt="5">
        <dgm:presLayoutVars>
          <dgm:bulletEnabled val="1"/>
        </dgm:presLayoutVars>
      </dgm:prSet>
      <dgm:spPr/>
    </dgm:pt>
    <dgm:pt modelId="{AF508561-176C-C64E-939E-277C964F9045}" type="pres">
      <dgm:prSet presAssocID="{C292A484-3442-C141-8DE3-0B912F193086}" presName="sibTrans" presStyleCnt="0"/>
      <dgm:spPr/>
    </dgm:pt>
    <dgm:pt modelId="{75EF7A3F-6AD9-4548-8972-64E891B70B3D}" type="pres">
      <dgm:prSet presAssocID="{523D1925-322B-364E-B126-34D71A8CC00A}" presName="node" presStyleLbl="node1" presStyleIdx="1" presStyleCnt="5">
        <dgm:presLayoutVars>
          <dgm:bulletEnabled val="1"/>
        </dgm:presLayoutVars>
      </dgm:prSet>
      <dgm:spPr/>
    </dgm:pt>
    <dgm:pt modelId="{0F06D80E-CCEC-174C-94F0-5B568CD548E8}" type="pres">
      <dgm:prSet presAssocID="{94041025-4DB3-7943-896D-D49593F7C0F3}" presName="sibTrans" presStyleCnt="0"/>
      <dgm:spPr/>
    </dgm:pt>
    <dgm:pt modelId="{03779009-55BE-8741-A5B4-08ECB6C0EDDF}" type="pres">
      <dgm:prSet presAssocID="{3BE881D1-EC63-6940-B66A-016920AD1DAE}" presName="node" presStyleLbl="node1" presStyleIdx="2" presStyleCnt="5">
        <dgm:presLayoutVars>
          <dgm:bulletEnabled val="1"/>
        </dgm:presLayoutVars>
      </dgm:prSet>
      <dgm:spPr/>
    </dgm:pt>
    <dgm:pt modelId="{F6905B16-C2C6-2649-AB18-870B372313F6}" type="pres">
      <dgm:prSet presAssocID="{988EFA23-F6D8-5E49-845A-E139CAA79E52}" presName="sibTrans" presStyleCnt="0"/>
      <dgm:spPr/>
    </dgm:pt>
    <dgm:pt modelId="{72AFFC1D-EF59-8540-B8C2-C6D43FB4EEB5}" type="pres">
      <dgm:prSet presAssocID="{36630054-6182-3940-BA52-2D4A87AF0C85}" presName="node" presStyleLbl="node1" presStyleIdx="3" presStyleCnt="5">
        <dgm:presLayoutVars>
          <dgm:bulletEnabled val="1"/>
        </dgm:presLayoutVars>
      </dgm:prSet>
      <dgm:spPr/>
    </dgm:pt>
    <dgm:pt modelId="{B1F23692-A5D2-1840-ADC1-FF3D5FF834B9}" type="pres">
      <dgm:prSet presAssocID="{B785B6BA-F66D-0C45-B921-B0A8054F4AF0}" presName="sibTrans" presStyleCnt="0"/>
      <dgm:spPr/>
    </dgm:pt>
    <dgm:pt modelId="{0B1E2F16-ACA4-494B-BEE4-19986D608B6D}" type="pres">
      <dgm:prSet presAssocID="{290584B0-C266-0D4F-8BEE-F21CD823D87F}" presName="node" presStyleLbl="node1" presStyleIdx="4" presStyleCnt="5">
        <dgm:presLayoutVars>
          <dgm:bulletEnabled val="1"/>
        </dgm:presLayoutVars>
      </dgm:prSet>
      <dgm:spPr/>
    </dgm:pt>
  </dgm:ptLst>
  <dgm:cxnLst>
    <dgm:cxn modelId="{44741417-9817-584F-9ED0-457955E95AE8}" srcId="{875617E8-B5DC-034B-921A-EA0FA870BCDD}" destId="{102D7202-037C-3948-8EE7-08224A81DDF2}" srcOrd="0" destOrd="0" parTransId="{726E6A5E-970C-6E4E-BA03-F02A922AFCF5}" sibTransId="{C292A484-3442-C141-8DE3-0B912F193086}"/>
    <dgm:cxn modelId="{7BE8402C-3617-9940-9860-6E6F9210A286}" type="presOf" srcId="{290584B0-C266-0D4F-8BEE-F21CD823D87F}" destId="{0B1E2F16-ACA4-494B-BEE4-19986D608B6D}" srcOrd="0" destOrd="0" presId="urn:microsoft.com/office/officeart/2005/8/layout/default"/>
    <dgm:cxn modelId="{CC79643E-148C-C14A-9096-5AA0331C54B9}" srcId="{875617E8-B5DC-034B-921A-EA0FA870BCDD}" destId="{290584B0-C266-0D4F-8BEE-F21CD823D87F}" srcOrd="4" destOrd="0" parTransId="{B32ED839-E1B0-494B-9C3D-112A9630F8ED}" sibTransId="{963854B2-8449-024C-9589-7965C3223563}"/>
    <dgm:cxn modelId="{A9CEA142-D5C5-4942-B8AB-FA8FC5B0F519}" type="presOf" srcId="{36630054-6182-3940-BA52-2D4A87AF0C85}" destId="{72AFFC1D-EF59-8540-B8C2-C6D43FB4EEB5}" srcOrd="0" destOrd="0" presId="urn:microsoft.com/office/officeart/2005/8/layout/default"/>
    <dgm:cxn modelId="{CDC85344-7C78-024B-85EA-A2D7DDCFCAA1}" type="presOf" srcId="{523D1925-322B-364E-B126-34D71A8CC00A}" destId="{75EF7A3F-6AD9-4548-8972-64E891B70B3D}" srcOrd="0" destOrd="0" presId="urn:microsoft.com/office/officeart/2005/8/layout/default"/>
    <dgm:cxn modelId="{0FE5CC4A-7259-0E42-A853-A07824DADC56}" type="presOf" srcId="{875617E8-B5DC-034B-921A-EA0FA870BCDD}" destId="{1F59DC4A-0DFB-4443-98F5-4375F71BC7BE}" srcOrd="0" destOrd="0" presId="urn:microsoft.com/office/officeart/2005/8/layout/default"/>
    <dgm:cxn modelId="{3B2C0E68-45BC-8C44-BCF1-3801A2707F4B}" type="presOf" srcId="{3BE881D1-EC63-6940-B66A-016920AD1DAE}" destId="{03779009-55BE-8741-A5B4-08ECB6C0EDDF}" srcOrd="0" destOrd="0" presId="urn:microsoft.com/office/officeart/2005/8/layout/default"/>
    <dgm:cxn modelId="{45C83380-9A71-3747-817F-FFE86397127D}" type="presOf" srcId="{102D7202-037C-3948-8EE7-08224A81DDF2}" destId="{C8DBE14D-6A70-CF41-9E52-86389A0B568A}" srcOrd="0" destOrd="0" presId="urn:microsoft.com/office/officeart/2005/8/layout/default"/>
    <dgm:cxn modelId="{E50A0793-E67F-5740-8791-21587695D652}" srcId="{875617E8-B5DC-034B-921A-EA0FA870BCDD}" destId="{523D1925-322B-364E-B126-34D71A8CC00A}" srcOrd="1" destOrd="0" parTransId="{7EF4E67E-5BC3-E147-87CA-BF5C55C34AAA}" sibTransId="{94041025-4DB3-7943-896D-D49593F7C0F3}"/>
    <dgm:cxn modelId="{ACF42397-DC30-AF4B-881C-0D4A1C5A14DA}" srcId="{875617E8-B5DC-034B-921A-EA0FA870BCDD}" destId="{3BE881D1-EC63-6940-B66A-016920AD1DAE}" srcOrd="2" destOrd="0" parTransId="{4E24E815-3D3C-9A40-9254-3440FF2D6BCC}" sibTransId="{988EFA23-F6D8-5E49-845A-E139CAA79E52}"/>
    <dgm:cxn modelId="{C04207D0-8D99-0344-A75B-BF2CFA3D4E05}" srcId="{875617E8-B5DC-034B-921A-EA0FA870BCDD}" destId="{36630054-6182-3940-BA52-2D4A87AF0C85}" srcOrd="3" destOrd="0" parTransId="{88FE35E5-C408-724E-9260-5813875DDA9D}" sibTransId="{B785B6BA-F66D-0C45-B921-B0A8054F4AF0}"/>
    <dgm:cxn modelId="{04B16590-3FC6-9143-8863-32668AA65510}" type="presParOf" srcId="{1F59DC4A-0DFB-4443-98F5-4375F71BC7BE}" destId="{C8DBE14D-6A70-CF41-9E52-86389A0B568A}" srcOrd="0" destOrd="0" presId="urn:microsoft.com/office/officeart/2005/8/layout/default"/>
    <dgm:cxn modelId="{1B26ADB5-1209-FD44-B419-C5FB00927C1F}" type="presParOf" srcId="{1F59DC4A-0DFB-4443-98F5-4375F71BC7BE}" destId="{AF508561-176C-C64E-939E-277C964F9045}" srcOrd="1" destOrd="0" presId="urn:microsoft.com/office/officeart/2005/8/layout/default"/>
    <dgm:cxn modelId="{0EDCBB5B-ADA0-A343-B340-540654FBE2BB}" type="presParOf" srcId="{1F59DC4A-0DFB-4443-98F5-4375F71BC7BE}" destId="{75EF7A3F-6AD9-4548-8972-64E891B70B3D}" srcOrd="2" destOrd="0" presId="urn:microsoft.com/office/officeart/2005/8/layout/default"/>
    <dgm:cxn modelId="{8AF2DD00-5183-4246-BFFA-F9BA37D91874}" type="presParOf" srcId="{1F59DC4A-0DFB-4443-98F5-4375F71BC7BE}" destId="{0F06D80E-CCEC-174C-94F0-5B568CD548E8}" srcOrd="3" destOrd="0" presId="urn:microsoft.com/office/officeart/2005/8/layout/default"/>
    <dgm:cxn modelId="{EC1E3C80-6262-5E40-B5C8-E3BA6120F657}" type="presParOf" srcId="{1F59DC4A-0DFB-4443-98F5-4375F71BC7BE}" destId="{03779009-55BE-8741-A5B4-08ECB6C0EDDF}" srcOrd="4" destOrd="0" presId="urn:microsoft.com/office/officeart/2005/8/layout/default"/>
    <dgm:cxn modelId="{C3C9B889-638A-274D-888A-9B443FE9983D}" type="presParOf" srcId="{1F59DC4A-0DFB-4443-98F5-4375F71BC7BE}" destId="{F6905B16-C2C6-2649-AB18-870B372313F6}" srcOrd="5" destOrd="0" presId="urn:microsoft.com/office/officeart/2005/8/layout/default"/>
    <dgm:cxn modelId="{31A3F7F4-440D-4E4D-B1D6-4F310D65F86A}" type="presParOf" srcId="{1F59DC4A-0DFB-4443-98F5-4375F71BC7BE}" destId="{72AFFC1D-EF59-8540-B8C2-C6D43FB4EEB5}" srcOrd="6" destOrd="0" presId="urn:microsoft.com/office/officeart/2005/8/layout/default"/>
    <dgm:cxn modelId="{76DF81D0-B5E6-9B43-B826-AAA0FD9B5569}" type="presParOf" srcId="{1F59DC4A-0DFB-4443-98F5-4375F71BC7BE}" destId="{B1F23692-A5D2-1840-ADC1-FF3D5FF834B9}" srcOrd="7" destOrd="0" presId="urn:microsoft.com/office/officeart/2005/8/layout/default"/>
    <dgm:cxn modelId="{299C37D8-E00A-5A45-B88E-D6FC3714B20C}" type="presParOf" srcId="{1F59DC4A-0DFB-4443-98F5-4375F71BC7BE}" destId="{0B1E2F16-ACA4-494B-BEE4-19986D608B6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BE14D-6A70-CF41-9E52-86389A0B568A}">
      <dsp:nvSpPr>
        <dsp:cNvPr id="0" name=""/>
        <dsp:cNvSpPr/>
      </dsp:nvSpPr>
      <dsp:spPr>
        <a:xfrm>
          <a:off x="0"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a:t>foresight</a:t>
          </a:r>
        </a:p>
      </dsp:txBody>
      <dsp:txXfrm>
        <a:off x="0" y="591343"/>
        <a:ext cx="2571749" cy="1543050"/>
      </dsp:txXfrm>
    </dsp:sp>
    <dsp:sp modelId="{75EF7A3F-6AD9-4548-8972-64E891B70B3D}">
      <dsp:nvSpPr>
        <dsp:cNvPr id="0" name=""/>
        <dsp:cNvSpPr/>
      </dsp:nvSpPr>
      <dsp:spPr>
        <a:xfrm>
          <a:off x="2828925"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a:t>projection</a:t>
          </a:r>
        </a:p>
      </dsp:txBody>
      <dsp:txXfrm>
        <a:off x="2828925" y="591343"/>
        <a:ext cx="2571749" cy="1543050"/>
      </dsp:txXfrm>
    </dsp:sp>
    <dsp:sp modelId="{03779009-55BE-8741-A5B4-08ECB6C0EDDF}">
      <dsp:nvSpPr>
        <dsp:cNvPr id="0" name=""/>
        <dsp:cNvSpPr/>
      </dsp:nvSpPr>
      <dsp:spPr>
        <a:xfrm>
          <a:off x="5657849" y="591343"/>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a:t>forecast</a:t>
          </a:r>
        </a:p>
      </dsp:txBody>
      <dsp:txXfrm>
        <a:off x="5657849" y="591343"/>
        <a:ext cx="2571749" cy="1543050"/>
      </dsp:txXfrm>
    </dsp:sp>
    <dsp:sp modelId="{72AFFC1D-EF59-8540-B8C2-C6D43FB4EEB5}">
      <dsp:nvSpPr>
        <dsp:cNvPr id="0" name=""/>
        <dsp:cNvSpPr/>
      </dsp:nvSpPr>
      <dsp:spPr>
        <a:xfrm>
          <a:off x="1414462"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a:t>scenarios</a:t>
          </a:r>
        </a:p>
      </dsp:txBody>
      <dsp:txXfrm>
        <a:off x="1414462" y="2391569"/>
        <a:ext cx="2571749" cy="1543050"/>
      </dsp:txXfrm>
    </dsp:sp>
    <dsp:sp modelId="{0B1E2F16-ACA4-494B-BEE4-19986D608B6D}">
      <dsp:nvSpPr>
        <dsp:cNvPr id="0" name=""/>
        <dsp:cNvSpPr/>
      </dsp:nvSpPr>
      <dsp:spPr>
        <a:xfrm>
          <a:off x="4243387" y="2391569"/>
          <a:ext cx="2571749" cy="154305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rtl="0">
            <a:lnSpc>
              <a:spcPct val="90000"/>
            </a:lnSpc>
            <a:spcBef>
              <a:spcPct val="0"/>
            </a:spcBef>
            <a:spcAft>
              <a:spcPct val="35000"/>
            </a:spcAft>
            <a:buNone/>
          </a:pPr>
          <a:r>
            <a:rPr lang="en-US" sz="4100" kern="1200"/>
            <a:t>visioning</a:t>
          </a:r>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229F49E-4943-C54C-807D-103130BED379}"/>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r>
              <a:rPr lang="en-GB"/>
              <a:t>Future cities</a:t>
            </a:r>
          </a:p>
        </p:txBody>
      </p:sp>
      <p:sp>
        <p:nvSpPr>
          <p:cNvPr id="86019" name="Rectangle 3">
            <a:extLst>
              <a:ext uri="{FF2B5EF4-FFF2-40B4-BE49-F238E27FC236}">
                <a16:creationId xmlns:a16="http://schemas.microsoft.com/office/drawing/2014/main" id="{3FDE1184-5F3C-734F-BB5B-A96F6CB5F584}"/>
              </a:ext>
            </a:extLst>
          </p:cNvPr>
          <p:cNvSpPr>
            <a:spLocks noGrp="1" noChangeArrowheads="1"/>
          </p:cNvSpPr>
          <p:nvPr>
            <p:ph type="dt" sz="quarter"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r>
              <a:rPr lang="en-GB"/>
              <a:t>Nov 2012</a:t>
            </a:r>
          </a:p>
        </p:txBody>
      </p:sp>
      <p:sp>
        <p:nvSpPr>
          <p:cNvPr id="86020" name="Rectangle 4">
            <a:extLst>
              <a:ext uri="{FF2B5EF4-FFF2-40B4-BE49-F238E27FC236}">
                <a16:creationId xmlns:a16="http://schemas.microsoft.com/office/drawing/2014/main" id="{58B396E3-FD5F-274C-BE72-5E50D6CBD806}"/>
              </a:ext>
            </a:extLst>
          </p:cNvPr>
          <p:cNvSpPr>
            <a:spLocks noGrp="1" noChangeArrowheads="1"/>
          </p:cNvSpPr>
          <p:nvPr>
            <p:ph type="ftr" sz="quarter" idx="2"/>
          </p:nvPr>
        </p:nvSpPr>
        <p:spPr bwMode="auto">
          <a:xfrm>
            <a:off x="0" y="9067800"/>
            <a:ext cx="2946400" cy="857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latin typeface="Arial" charset="0"/>
                <a:ea typeface="+mn-ea"/>
                <a:cs typeface="+mn-cs"/>
              </a:defRPr>
            </a:lvl1pPr>
          </a:lstStyle>
          <a:p>
            <a:pPr>
              <a:defRPr/>
            </a:pPr>
            <a:r>
              <a:rPr lang="en-GB"/>
              <a:t>Leeds local to global - Level 1  </a:t>
            </a:r>
          </a:p>
          <a:p>
            <a:pPr>
              <a:defRPr/>
            </a:pPr>
            <a:r>
              <a:rPr lang="en-GB"/>
              <a:t>Rachael Unsworth, </a:t>
            </a:r>
          </a:p>
          <a:p>
            <a:pPr>
              <a:defRPr/>
            </a:pPr>
            <a:r>
              <a:rPr lang="en-GB"/>
              <a:t>School of Geography, University of Leeds  </a:t>
            </a:r>
          </a:p>
          <a:p>
            <a:pPr>
              <a:defRPr/>
            </a:pPr>
            <a:endParaRPr lang="en-GB"/>
          </a:p>
        </p:txBody>
      </p:sp>
      <p:sp>
        <p:nvSpPr>
          <p:cNvPr id="86021" name="Rectangle 5">
            <a:extLst>
              <a:ext uri="{FF2B5EF4-FFF2-40B4-BE49-F238E27FC236}">
                <a16:creationId xmlns:a16="http://schemas.microsoft.com/office/drawing/2014/main" id="{60CAC7D6-2C98-FA43-8F14-7F62D8103625}"/>
              </a:ext>
            </a:extLst>
          </p:cNvPr>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FD2658-177C-E947-8245-5A96B209A36D}"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140C773-A436-E54C-BBF4-B09EBF510345}"/>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11267" name="Rectangle 3">
            <a:extLst>
              <a:ext uri="{FF2B5EF4-FFF2-40B4-BE49-F238E27FC236}">
                <a16:creationId xmlns:a16="http://schemas.microsoft.com/office/drawing/2014/main" id="{017D8F20-41E8-2F43-8CD8-4C69196484E4}"/>
              </a:ext>
            </a:extLst>
          </p:cNvPr>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6388" name="Rectangle 4">
            <a:extLst>
              <a:ext uri="{FF2B5EF4-FFF2-40B4-BE49-F238E27FC236}">
                <a16:creationId xmlns:a16="http://schemas.microsoft.com/office/drawing/2014/main" id="{3E4CFDF7-EB29-6241-8814-464AFEB6CB0B}"/>
              </a:ext>
            </a:extLst>
          </p:cNvPr>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E707616F-7410-6744-B5FF-2A2358597F9D}"/>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270" name="Rectangle 6">
            <a:extLst>
              <a:ext uri="{FF2B5EF4-FFF2-40B4-BE49-F238E27FC236}">
                <a16:creationId xmlns:a16="http://schemas.microsoft.com/office/drawing/2014/main" id="{6F32B34A-15C6-B844-A07A-F7608D361448}"/>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r>
              <a:rPr lang="en-GB"/>
              <a:t>Leeds local to global - Level 1 -  Rachael Unsworth, School of Geography, University of Leeds  Nov 2011</a:t>
            </a:r>
          </a:p>
        </p:txBody>
      </p:sp>
      <p:sp>
        <p:nvSpPr>
          <p:cNvPr id="11271" name="Rectangle 7">
            <a:extLst>
              <a:ext uri="{FF2B5EF4-FFF2-40B4-BE49-F238E27FC236}">
                <a16:creationId xmlns:a16="http://schemas.microsoft.com/office/drawing/2014/main" id="{EF726A07-E2AC-A448-B762-6C4D7512277C}"/>
              </a:ext>
            </a:extLst>
          </p:cNvPr>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3268107-509D-0E4F-B74E-CCCBC997FD6A}" type="slidenum">
              <a:rPr lang="en-GB" altLang="en-US"/>
              <a:pPr/>
              <a:t>‹#›</a:t>
            </a:fld>
            <a:endParaRPr lang="en-GB"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x.doi.org/10.1098/rspb.2010.275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ncbi.nlm.nih.gov/pubmed/21389035"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2668BA0-1D80-AE45-B271-CD0046F39281}"/>
              </a:ext>
            </a:extLst>
          </p:cNvPr>
          <p:cNvSpPr>
            <a:spLocks noGrp="1" noRot="1" noChangeAspect="1" noTextEdit="1"/>
          </p:cNvSpPr>
          <p:nvPr>
            <p:ph type="sldImg"/>
          </p:nvPr>
        </p:nvSpPr>
        <p:spPr>
          <a:ln/>
        </p:spPr>
      </p:sp>
      <p:sp>
        <p:nvSpPr>
          <p:cNvPr id="19458" name="Notes Placeholder 2">
            <a:extLst>
              <a:ext uri="{FF2B5EF4-FFF2-40B4-BE49-F238E27FC236}">
                <a16:creationId xmlns:a16="http://schemas.microsoft.com/office/drawing/2014/main" id="{EEB5FC0F-197A-D240-B859-68CA2E014B0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The Victorian artist would have been unable to imagine that 150 years after the opening of the Town Hall, such a structure would be part of the city centre. </a:t>
            </a:r>
          </a:p>
          <a:p>
            <a:r>
              <a:rPr lang="en-GB" altLang="en-US">
                <a:latin typeface="Arial" panose="020B0604020202020204" pitchFamily="34" charset="0"/>
                <a:ea typeface="ＭＳ Ｐゴシック" panose="020B0600070205080204" pitchFamily="34" charset="-128"/>
              </a:rPr>
              <a:t>It is indeed very hard to think that far ahead. But there is a great appetite for trying to work out what the future might hold – tomorrow, next week, month, year, a few years out. A better sense of the future reduces the risk attached to decision making and increases the chances of significant gains. Looking forward also gives us a chance to reconsider: will we merely react to unfolding circumstances or will we try to alter the trends that would otherwise deliver that future? The power of foresight means that we are able to imagine different futures and to some extent, in some circumstances, bring them about.</a:t>
            </a:r>
          </a:p>
          <a:p>
            <a:r>
              <a:rPr lang="en-GB" altLang="en-US">
                <a:latin typeface="Arial" panose="020B0604020202020204" pitchFamily="34" charset="0"/>
                <a:ea typeface="ＭＳ Ｐゴシック" panose="020B0600070205080204" pitchFamily="34" charset="-128"/>
              </a:rPr>
              <a:t>So this event is more about putting across </a:t>
            </a:r>
            <a:r>
              <a:rPr lang="en-GB" altLang="en-US" b="1" i="1">
                <a:latin typeface="Arial" panose="020B0604020202020204" pitchFamily="34" charset="0"/>
                <a:ea typeface="ＭＳ Ｐゴシック" panose="020B0600070205080204" pitchFamily="34" charset="-128"/>
              </a:rPr>
              <a:t>ways of thinking</a:t>
            </a:r>
            <a:r>
              <a:rPr lang="en-GB" altLang="en-US">
                <a:latin typeface="Arial" panose="020B0604020202020204" pitchFamily="34" charset="0"/>
                <a:ea typeface="ＭＳ Ｐゴシック" panose="020B0600070205080204" pitchFamily="34" charset="-128"/>
              </a:rPr>
              <a:t> than about giving any particular view about trends and how they might play out over the next half century. It is intended to give the Trust a boost in becoming even more of an influence over the direction of change in the city – to start a process of making constructive long-term thinking much more common. </a:t>
            </a:r>
          </a:p>
          <a:p>
            <a:endParaRPr lang="en-GB" altLang="en-US">
              <a:latin typeface="Arial" panose="020B0604020202020204" pitchFamily="34" charset="0"/>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ABF9C2B7-2FEF-3748-8A8B-CBDCD73F34C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59D4EDF-8BC5-5743-AB2E-214ACE0446E2}" type="slidenum">
              <a:rPr lang="en-GB" altLang="en-US" sz="1200"/>
              <a:pPr eaLnBrk="1" hangingPunct="1"/>
              <a:t>2</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6FBE8F33-3D2B-CA46-9B9A-3019B571A6FE}"/>
              </a:ext>
            </a:extLst>
          </p:cNvPr>
          <p:cNvSpPr>
            <a:spLocks noGrp="1" noRot="1" noChangeAspect="1" noTextEdit="1"/>
          </p:cNvSpPr>
          <p:nvPr>
            <p:ph type="sldImg"/>
          </p:nvPr>
        </p:nvSpPr>
        <p:spPr>
          <a:ln/>
        </p:spPr>
      </p:sp>
      <p:sp>
        <p:nvSpPr>
          <p:cNvPr id="37890" name="Notes Placeholder 2">
            <a:extLst>
              <a:ext uri="{FF2B5EF4-FFF2-40B4-BE49-F238E27FC236}">
                <a16:creationId xmlns:a16="http://schemas.microsoft.com/office/drawing/2014/main" id="{193F69A4-E12E-8C44-A00B-7CF13F3FF3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Much depends on political outlook. But with longer term thinking, more likely to unite around shared goals? </a:t>
            </a:r>
          </a:p>
          <a:p>
            <a:r>
              <a:rPr lang="en-US" altLang="en-US">
                <a:latin typeface="Arial" panose="020B0604020202020204" pitchFamily="34" charset="0"/>
                <a:ea typeface="ＭＳ Ｐゴシック" panose="020B0600070205080204" pitchFamily="34" charset="-128"/>
              </a:rPr>
              <a:t>More flexible use of space instead of clearly differentiated activities in specifically dedicated spaces.</a:t>
            </a:r>
            <a:endParaRPr lang="en-GB"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Designing, building, managing the environment for the long term.</a:t>
            </a:r>
            <a:endParaRPr lang="en-GB" altLang="en-US">
              <a:latin typeface="Arial" panose="020B0604020202020204" pitchFamily="34" charset="0"/>
              <a:ea typeface="ＭＳ Ｐゴシック" panose="020B0600070205080204" pitchFamily="34" charset="-128"/>
            </a:endParaRPr>
          </a:p>
          <a:p>
            <a:r>
              <a:rPr lang="en-US" altLang="en-US">
                <a:latin typeface="Arial" panose="020B0604020202020204" pitchFamily="34" charset="0"/>
                <a:ea typeface="ＭＳ Ｐゴシック" panose="020B0600070205080204" pitchFamily="34" charset="-128"/>
              </a:rPr>
              <a:t>Actively working to reduce inequalities of access, opportunity, involvement</a:t>
            </a:r>
            <a:r>
              <a:rPr lang="en-GB" altLang="en-US">
                <a:latin typeface="Arial" panose="020B0604020202020204" pitchFamily="34" charset="0"/>
                <a:ea typeface="ＭＳ Ｐゴシック" panose="020B0600070205080204" pitchFamily="34" charset="-128"/>
              </a:rPr>
              <a:t>.</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37891" name="Slide Number Placeholder 4">
            <a:extLst>
              <a:ext uri="{FF2B5EF4-FFF2-40B4-BE49-F238E27FC236}">
                <a16:creationId xmlns:a16="http://schemas.microsoft.com/office/drawing/2014/main" id="{28777E1D-D50D-3142-8E86-71BEC5BB12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5D1EAD9-04DD-5A4B-937E-DA1E667BCE26}" type="slidenum">
              <a:rPr lang="en-GB" altLang="en-US" sz="1200"/>
              <a:pPr eaLnBrk="1" hangingPunct="1"/>
              <a:t>11</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389B604-D9C7-584F-9C7A-357CB36E4454}"/>
              </a:ext>
            </a:extLst>
          </p:cNvPr>
          <p:cNvSpPr>
            <a:spLocks noGrp="1" noRot="1" noChangeAspect="1"/>
          </p:cNvSpPr>
          <p:nvPr>
            <p:ph type="sldImg"/>
          </p:nvPr>
        </p:nvSpPr>
        <p:spPr>
          <a:ln/>
        </p:spPr>
      </p:sp>
      <p:sp>
        <p:nvSpPr>
          <p:cNvPr id="39938" name="Notes Placeholder 2">
            <a:extLst>
              <a:ext uri="{FF2B5EF4-FFF2-40B4-BE49-F238E27FC236}">
                <a16:creationId xmlns:a16="http://schemas.microsoft.com/office/drawing/2014/main" id="{56F656DB-6BA2-7649-A2FC-19C3B27198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65D0FB00-7D95-F640-A356-B342277DADF2}"/>
              </a:ext>
            </a:extLst>
          </p:cNvPr>
          <p:cNvSpPr>
            <a:spLocks noGrp="1"/>
          </p:cNvSpPr>
          <p:nvPr>
            <p:ph type="ftr" sz="quarter" idx="4"/>
          </p:nvPr>
        </p:nvSpPr>
        <p:spPr/>
        <p:txBody>
          <a:bodyPr/>
          <a:lstStyle/>
          <a:p>
            <a:pPr>
              <a:defRPr/>
            </a:pPr>
            <a:r>
              <a:rPr lang="en-GB"/>
              <a:t>Leeds local to global - Level 1 -  Rachael Unsworth, School of Geography, University of Leeds  Nov 2011</a:t>
            </a:r>
          </a:p>
        </p:txBody>
      </p:sp>
      <p:sp>
        <p:nvSpPr>
          <p:cNvPr id="5" name="Slide Number Placeholder 4">
            <a:extLst>
              <a:ext uri="{FF2B5EF4-FFF2-40B4-BE49-F238E27FC236}">
                <a16:creationId xmlns:a16="http://schemas.microsoft.com/office/drawing/2014/main" id="{3B0D8BAC-C99F-A148-ADB1-C2290CE613D3}"/>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9CDDC3D-C93C-5C41-82EA-7923F2C9E09F}" type="slidenum">
              <a:rPr lang="en-GB" altLang="en-US" sz="1200"/>
              <a:pPr eaLnBrk="1" hangingPunct="1"/>
              <a:t>12</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33F911CF-BC7D-F54D-A796-7BA565EC776B}"/>
              </a:ext>
            </a:extLst>
          </p:cNvPr>
          <p:cNvSpPr>
            <a:spLocks noGrp="1" noRot="1" noChangeAspect="1" noTextEdit="1"/>
          </p:cNvSpPr>
          <p:nvPr>
            <p:ph type="sldImg"/>
          </p:nvPr>
        </p:nvSpPr>
        <p:spPr>
          <a:ln/>
        </p:spPr>
      </p:sp>
      <p:sp>
        <p:nvSpPr>
          <p:cNvPr id="41986" name="Notes Placeholder 2">
            <a:extLst>
              <a:ext uri="{FF2B5EF4-FFF2-40B4-BE49-F238E27FC236}">
                <a16:creationId xmlns:a16="http://schemas.microsoft.com/office/drawing/2014/main" id="{FC4E0BE1-64E0-4044-B7D5-509E2D32AC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 modernist view of planning as ‘predict and control’ yet it is evident that what is needed is continuous learning to improve understanding of trends and their potential implications. </a:t>
            </a:r>
          </a:p>
        </p:txBody>
      </p:sp>
      <p:sp>
        <p:nvSpPr>
          <p:cNvPr id="41987" name="Slide Number Placeholder 4">
            <a:extLst>
              <a:ext uri="{FF2B5EF4-FFF2-40B4-BE49-F238E27FC236}">
                <a16:creationId xmlns:a16="http://schemas.microsoft.com/office/drawing/2014/main" id="{6BFBD130-1154-6040-97DE-3F53BA6F06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DCCE016-CA0E-8946-90B2-11F7AE5B00D6}" type="slidenum">
              <a:rPr lang="en-GB" altLang="en-US" sz="1200"/>
              <a:pPr eaLnBrk="1" hangingPunct="1"/>
              <a:t>13</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F6FF463-E50F-E042-9B59-80B43C8C6BB5}"/>
              </a:ext>
            </a:extLst>
          </p:cNvPr>
          <p:cNvSpPr>
            <a:spLocks noGrp="1" noRot="1" noChangeAspect="1" noTextEdit="1"/>
          </p:cNvSpPr>
          <p:nvPr>
            <p:ph type="sldImg"/>
          </p:nvPr>
        </p:nvSpPr>
        <p:spPr>
          <a:ln/>
        </p:spPr>
      </p:sp>
      <p:sp>
        <p:nvSpPr>
          <p:cNvPr id="44034" name="Notes Placeholder 2">
            <a:extLst>
              <a:ext uri="{FF2B5EF4-FFF2-40B4-BE49-F238E27FC236}">
                <a16:creationId xmlns:a16="http://schemas.microsoft.com/office/drawing/2014/main" id="{AE8E9C6F-74C9-E64F-86CF-EF8CE59131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a:latin typeface="Arial" panose="020B0604020202020204" pitchFamily="34" charset="0"/>
                <a:ea typeface="ＭＳ Ｐゴシック" panose="020B0600070205080204" pitchFamily="34" charset="-128"/>
              </a:rPr>
              <a:t>The impact of projected increases in urbanization on ecosystem services</a:t>
            </a:r>
          </a:p>
          <a:p>
            <a:r>
              <a:rPr lang="en-GB" altLang="en-US">
                <a:latin typeface="Arial" panose="020B0604020202020204" pitchFamily="34" charset="0"/>
                <a:ea typeface="ＭＳ Ｐゴシック" panose="020B0600070205080204" pitchFamily="34" charset="-128"/>
              </a:rPr>
              <a:t>Eigenbrod, F., Bell, V.A., Davies, H.N., Heinemeyer, A., Armsworth, P.R. and Gaston, K.J. (2011) The impact of projected increases in urbanization on ecosystem services. </a:t>
            </a:r>
            <a:r>
              <a:rPr lang="en-GB" altLang="en-US" i="1">
                <a:latin typeface="Arial" panose="020B0604020202020204" pitchFamily="34" charset="0"/>
                <a:ea typeface="ＭＳ Ｐゴシック" panose="020B0600070205080204" pitchFamily="34" charset="-128"/>
              </a:rPr>
              <a:t>Proceedings of The Royal Society B Biological Sciences</a:t>
            </a:r>
            <a:r>
              <a:rPr lang="en-GB" altLang="en-US">
                <a:latin typeface="Arial" panose="020B0604020202020204" pitchFamily="34" charset="0"/>
                <a:ea typeface="ＭＳ Ｐゴシック" panose="020B0600070205080204" pitchFamily="34" charset="-128"/>
              </a:rPr>
              <a:t>(</a:t>
            </a:r>
            <a:r>
              <a:rPr lang="en-GB" altLang="en-US">
                <a:latin typeface="Arial" panose="020B0604020202020204" pitchFamily="34" charset="0"/>
                <a:ea typeface="ＭＳ Ｐゴシック" panose="020B0600070205080204" pitchFamily="34" charset="-128"/>
                <a:hlinkClick r:id="rId3"/>
              </a:rPr>
              <a:t>doi:10.1098/rspb.2010.2754</a:t>
            </a:r>
            <a:r>
              <a:rPr lang="en-GB" altLang="en-US">
                <a:latin typeface="Arial" panose="020B0604020202020204" pitchFamily="34" charset="0"/>
                <a:ea typeface="ＭＳ Ｐゴシック" panose="020B0600070205080204" pitchFamily="34" charset="-128"/>
              </a:rPr>
              <a:t>) (</a:t>
            </a:r>
            <a:r>
              <a:rPr lang="en-GB" altLang="en-US">
                <a:latin typeface="Arial" panose="020B0604020202020204" pitchFamily="34" charset="0"/>
                <a:ea typeface="ＭＳ Ｐゴシック" panose="020B0600070205080204" pitchFamily="34" charset="-128"/>
                <a:hlinkClick r:id="rId4"/>
              </a:rPr>
              <a:t>PMID:21389035</a:t>
            </a:r>
            <a:r>
              <a:rPr lang="en-GB" altLang="en-US">
                <a:latin typeface="Arial" panose="020B0604020202020204" pitchFamily="34" charset="0"/>
                <a:ea typeface="ＭＳ Ｐゴシック" panose="020B0600070205080204" pitchFamily="34" charset="-128"/>
              </a:rPr>
              <a:t>)</a:t>
            </a:r>
          </a:p>
          <a:p>
            <a:endParaRPr lang="en-US" altLang="en-US">
              <a:latin typeface="Arial" panose="020B0604020202020204" pitchFamily="34" charset="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3E8DCBE5-2124-B74E-A15C-C24FB5A04B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F92153A-2D09-794B-BCDE-AB8CB730F866}" type="slidenum">
              <a:rPr lang="en-GB" altLang="en-US" sz="1200"/>
              <a:pPr eaLnBrk="1" hangingPunct="1"/>
              <a:t>14</a:t>
            </a:fld>
            <a:endParaRPr lang="en-GB"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3FDDC44F-0A0C-6D49-B2DD-6339D0C295E8}"/>
              </a:ext>
            </a:extLst>
          </p:cNvPr>
          <p:cNvSpPr>
            <a:spLocks noGrp="1" noRot="1" noChangeAspect="1" noTextEdit="1"/>
          </p:cNvSpPr>
          <p:nvPr>
            <p:ph type="sldImg"/>
          </p:nvPr>
        </p:nvSpPr>
        <p:spPr>
          <a:ln/>
        </p:spPr>
      </p:sp>
      <p:sp>
        <p:nvSpPr>
          <p:cNvPr id="46082" name="Notes Placeholder 2">
            <a:extLst>
              <a:ext uri="{FF2B5EF4-FFF2-40B4-BE49-F238E27FC236}">
                <a16:creationId xmlns:a16="http://schemas.microsoft.com/office/drawing/2014/main" id="{3B082C48-9BA0-EE44-B065-2061500A27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http://www.shell.com/global/future-energy/scenarios.html</a:t>
            </a:r>
          </a:p>
        </p:txBody>
      </p:sp>
      <p:sp>
        <p:nvSpPr>
          <p:cNvPr id="46083" name="Slide Number Placeholder 4">
            <a:extLst>
              <a:ext uri="{FF2B5EF4-FFF2-40B4-BE49-F238E27FC236}">
                <a16:creationId xmlns:a16="http://schemas.microsoft.com/office/drawing/2014/main" id="{E21C8F96-D444-4A48-A578-5BC4ABB4ED1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BFE0EFD-8388-EF40-8E66-E92EEA39838D}" type="slidenum">
              <a:rPr lang="en-GB" altLang="en-US" sz="1200"/>
              <a:pPr eaLnBrk="1" hangingPunct="1"/>
              <a:t>15</a:t>
            </a:fld>
            <a:endParaRPr lang="en-GB"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51F1938-1030-F245-B1D1-1DABBD15CC0D}"/>
              </a:ext>
            </a:extLst>
          </p:cNvPr>
          <p:cNvSpPr>
            <a:spLocks noGrp="1" noRot="1" noChangeAspect="1" noTextEdit="1"/>
          </p:cNvSpPr>
          <p:nvPr>
            <p:ph type="sldImg"/>
          </p:nvPr>
        </p:nvSpPr>
        <p:spPr>
          <a:xfrm>
            <a:off x="917575" y="744538"/>
            <a:ext cx="4962525" cy="3722687"/>
          </a:xfrm>
          <a:ln/>
        </p:spPr>
      </p:sp>
      <p:sp>
        <p:nvSpPr>
          <p:cNvPr id="48130" name="Notes Placeholder 2">
            <a:extLst>
              <a:ext uri="{FF2B5EF4-FFF2-40B4-BE49-F238E27FC236}">
                <a16:creationId xmlns:a16="http://schemas.microsoft.com/office/drawing/2014/main" id="{8C668495-C411-2C4E-8B19-DD071BF09C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Our attempt to think about how the city of Leeds might be if everything was hunky-dory or pear-shaped.</a:t>
            </a:r>
          </a:p>
          <a:p>
            <a:r>
              <a:rPr lang="en-US" altLang="en-US">
                <a:latin typeface="Arial" panose="020B0604020202020204" pitchFamily="34" charset="0"/>
                <a:ea typeface="ＭＳ Ｐゴシック" panose="020B0600070205080204" pitchFamily="34" charset="-128"/>
              </a:rPr>
              <a:t>Unsworth, R. and Stillwell, J. (2004) </a:t>
            </a:r>
            <a:r>
              <a:rPr lang="en-US" altLang="en-US" i="1">
                <a:latin typeface="Arial" panose="020B0604020202020204" pitchFamily="34" charset="0"/>
                <a:ea typeface="ＭＳ Ｐゴシック" panose="020B0600070205080204" pitchFamily="34" charset="-128"/>
              </a:rPr>
              <a:t>21</a:t>
            </a:r>
            <a:r>
              <a:rPr lang="en-US" altLang="en-US" i="1" baseline="30000">
                <a:latin typeface="Arial" panose="020B0604020202020204" pitchFamily="34" charset="0"/>
                <a:ea typeface="ＭＳ Ｐゴシック" panose="020B0600070205080204" pitchFamily="34" charset="-128"/>
              </a:rPr>
              <a:t>ST</a:t>
            </a:r>
            <a:r>
              <a:rPr lang="en-US" altLang="en-US" i="1">
                <a:latin typeface="Arial" panose="020B0604020202020204" pitchFamily="34" charset="0"/>
                <a:ea typeface="ＭＳ Ｐゴシック" panose="020B0600070205080204" pitchFamily="34" charset="-128"/>
              </a:rPr>
              <a:t> Century Leeds: geographies of a regional city, </a:t>
            </a:r>
            <a:r>
              <a:rPr lang="en-US" altLang="en-US">
                <a:latin typeface="Arial" panose="020B0604020202020204" pitchFamily="34" charset="0"/>
                <a:ea typeface="ＭＳ Ｐゴシック" panose="020B0600070205080204" pitchFamily="34" charset="-128"/>
              </a:rPr>
              <a:t>Ch. 16.</a:t>
            </a:r>
          </a:p>
          <a:p>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9E7D7C21-A315-9942-8E0B-9394176BA7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CB5DF7C-D0B8-8B47-903B-021E1766CD0D}" type="slidenum">
              <a:rPr lang="en-GB" altLang="en-US" sz="1200"/>
              <a:pPr eaLnBrk="1" hangingPunct="1"/>
              <a:t>16</a:t>
            </a:fld>
            <a:endParaRPr lang="en-GB"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FEBB93FD-63D2-2541-B905-0A83C57DFD00}"/>
              </a:ext>
            </a:extLst>
          </p:cNvPr>
          <p:cNvSpPr>
            <a:spLocks noGrp="1" noRot="1" noChangeAspect="1" noTextEdit="1"/>
          </p:cNvSpPr>
          <p:nvPr>
            <p:ph type="sldImg"/>
          </p:nvPr>
        </p:nvSpPr>
        <p:spPr>
          <a:ln/>
        </p:spPr>
      </p:sp>
      <p:sp>
        <p:nvSpPr>
          <p:cNvPr id="50178" name="Notes Placeholder 2">
            <a:extLst>
              <a:ext uri="{FF2B5EF4-FFF2-40B4-BE49-F238E27FC236}">
                <a16:creationId xmlns:a16="http://schemas.microsoft.com/office/drawing/2014/main" id="{E35B39C1-DB02-D049-8364-8E151E4C3A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000">
                <a:latin typeface="Arial" panose="020B0604020202020204" pitchFamily="34" charset="0"/>
                <a:ea typeface="ＭＳ Ｐゴシック" panose="020B0600070205080204" pitchFamily="34" charset="-128"/>
              </a:rPr>
              <a:t>Foresight is underpinned by an understanding of the most likely directions of change in the economy, technology, competition, social and demographic trends, consumer needs and attitudes. </a:t>
            </a:r>
            <a:r>
              <a:rPr lang="ja-JP" altLang="en-GB" sz="1000">
                <a:latin typeface="Arial" panose="020B0604020202020204" pitchFamily="34" charset="0"/>
                <a:ea typeface="ＭＳ Ｐゴシック" panose="020B0600070205080204" pitchFamily="34" charset="-128"/>
              </a:rPr>
              <a:t>“</a:t>
            </a:r>
            <a:r>
              <a:rPr lang="en-GB" altLang="ja-JP" sz="1000">
                <a:latin typeface="Arial" panose="020B0604020202020204" pitchFamily="34" charset="0"/>
                <a:ea typeface="ＭＳ Ｐゴシック" panose="020B0600070205080204" pitchFamily="34" charset="-128"/>
              </a:rPr>
              <a:t>Statistical methods, which rely on extrapolating historical patterns, are unlikely to capture changes that will occur in the future</a:t>
            </a:r>
            <a:r>
              <a:rPr lang="ja-JP" altLang="en-GB" sz="1000">
                <a:latin typeface="Arial" panose="020B0604020202020204" pitchFamily="34" charset="0"/>
                <a:ea typeface="ＭＳ Ｐゴシック" panose="020B0600070205080204" pitchFamily="34" charset="-128"/>
              </a:rPr>
              <a:t>”</a:t>
            </a:r>
            <a:r>
              <a:rPr lang="en-GB" altLang="ja-JP" sz="1000">
                <a:latin typeface="Arial" panose="020B0604020202020204" pitchFamily="34" charset="0"/>
                <a:ea typeface="ＭＳ Ｐゴシック" panose="020B0600070205080204" pitchFamily="34" charset="-128"/>
              </a:rPr>
              <a:t> (p.xi).  In contrast, scenario planning does not involve forecasting. Instead, </a:t>
            </a:r>
            <a:r>
              <a:rPr lang="en-GB" altLang="ja-JP" sz="1000" b="1">
                <a:latin typeface="Arial" panose="020B0604020202020204" pitchFamily="34" charset="0"/>
                <a:ea typeface="ＭＳ Ｐゴシック" panose="020B0600070205080204" pitchFamily="34" charset="-128"/>
              </a:rPr>
              <a:t>multiple plausible futures are constructed </a:t>
            </a:r>
            <a:r>
              <a:rPr lang="en-GB" altLang="ja-JP" sz="1000">
                <a:latin typeface="Arial" panose="020B0604020202020204" pitchFamily="34" charset="0"/>
                <a:ea typeface="ＭＳ Ｐゴシック" panose="020B0600070205080204" pitchFamily="34" charset="-128"/>
              </a:rPr>
              <a:t>which bound the critical uncertainties and trends that are seen to have an impact on the future. Subjective probabilities are not attached to individual scenarios, since each has a very low probability of actually happening. Instead, an organisation</a:t>
            </a:r>
            <a:r>
              <a:rPr lang="ja-JP" altLang="en-GB" sz="1000">
                <a:latin typeface="Arial" panose="020B0604020202020204" pitchFamily="34" charset="0"/>
                <a:ea typeface="ＭＳ Ｐゴシック" panose="020B0600070205080204" pitchFamily="34" charset="-128"/>
              </a:rPr>
              <a:t>’</a:t>
            </a:r>
            <a:r>
              <a:rPr lang="en-GB" altLang="ja-JP" sz="1000">
                <a:latin typeface="Arial" panose="020B0604020202020204" pitchFamily="34" charset="0"/>
                <a:ea typeface="ＭＳ Ｐゴシック" panose="020B0600070205080204" pitchFamily="34" charset="-128"/>
              </a:rPr>
              <a:t>s strategy can be tested for robustness against the scenarios: how would we react if this kind of future unfurled? It is akin to testing a physical product under different levels of stress from different directions. </a:t>
            </a:r>
          </a:p>
          <a:p>
            <a:r>
              <a:rPr lang="en-GB" altLang="en-US" sz="1000">
                <a:latin typeface="Arial" panose="020B0604020202020204" pitchFamily="34" charset="0"/>
                <a:ea typeface="ＭＳ Ｐゴシック" panose="020B0600070205080204" pitchFamily="34" charset="-128"/>
              </a:rPr>
              <a:t>Wright, G. and Goodwin, P. (1998) </a:t>
            </a:r>
            <a:r>
              <a:rPr lang="en-GB" altLang="en-US" sz="1000" i="1">
                <a:latin typeface="Arial" panose="020B0604020202020204" pitchFamily="34" charset="0"/>
                <a:ea typeface="ＭＳ Ｐゴシック" panose="020B0600070205080204" pitchFamily="34" charset="-128"/>
              </a:rPr>
              <a:t>Forecasting with judgement, </a:t>
            </a:r>
            <a:r>
              <a:rPr lang="en-GB" altLang="en-US" sz="1000">
                <a:latin typeface="Arial" panose="020B0604020202020204" pitchFamily="34" charset="0"/>
                <a:ea typeface="ＭＳ Ｐゴシック" panose="020B0600070205080204" pitchFamily="34" charset="-128"/>
              </a:rPr>
              <a:t>Chichester: J Wiley &amp; Sons.</a:t>
            </a:r>
          </a:p>
          <a:p>
            <a:r>
              <a:rPr lang="en-US" altLang="en-US" sz="1000">
                <a:latin typeface="Arial" panose="020B0604020202020204" pitchFamily="34" charset="0"/>
                <a:ea typeface="ＭＳ Ｐゴシック" panose="020B0600070205080204" pitchFamily="34" charset="-128"/>
              </a:rPr>
              <a:t>Scenario planning moves decision makers from ‘will this happen?’ to ‘what will we do if this happens?’ and so ‘What does this mean for what we do now?’ (van der Heijden, 1998). </a:t>
            </a:r>
          </a:p>
          <a:p>
            <a:r>
              <a:rPr lang="en-GB" altLang="en-US" sz="1000">
                <a:latin typeface="Arial" panose="020B0604020202020204" pitchFamily="34" charset="0"/>
                <a:ea typeface="ＭＳ Ｐゴシック" panose="020B0600070205080204" pitchFamily="34" charset="-128"/>
              </a:rPr>
              <a:t>"Scenarios treat the future as fiction rather than an objective reality. By doing so they harness intuition alongside imagination and coupled to rigorous analysis help clarify present day priorities and options. Their value lies in revealing and testing assumptions, in reframing and re-perceiving the present rather than forecasting the future. In forecasting we assume the future will continue as the past and that the challenge of the future is a deficit of data and, as such, uncertainty increases the further we look into the future. </a:t>
            </a:r>
          </a:p>
          <a:p>
            <a:r>
              <a:rPr lang="en-GB" altLang="en-US" sz="1000">
                <a:latin typeface="Arial" panose="020B0604020202020204" pitchFamily="34" charset="0"/>
                <a:ea typeface="ＭＳ Ｐゴシック" panose="020B0600070205080204" pitchFamily="34" charset="-128"/>
              </a:rPr>
              <a:t>When we work with scenarios we look to see why the future might break with the past and harness this to reveal the assumptions we are making about the future. In effect, we recognize the uncertainty and ambiguity of the present, not the uncertainty out there in the future</a:t>
            </a:r>
            <a:r>
              <a:rPr lang="ja-JP" altLang="en-GB" sz="1000">
                <a:latin typeface="Arial" panose="020B0604020202020204" pitchFamily="34" charset="0"/>
                <a:ea typeface="ＭＳ Ｐゴシック" panose="020B0600070205080204" pitchFamily="34" charset="-128"/>
              </a:rPr>
              <a:t>”</a:t>
            </a:r>
            <a:r>
              <a:rPr lang="en-GB" altLang="ja-JP" sz="1000">
                <a:latin typeface="Arial" panose="020B0604020202020204" pitchFamily="34" charset="0"/>
                <a:ea typeface="ＭＳ Ｐゴシック" panose="020B0600070205080204" pitchFamily="34" charset="-128"/>
              </a:rPr>
              <a:t> Wilkinson (2012).</a:t>
            </a:r>
            <a:endParaRPr lang="en-US" altLang="en-US" sz="1000">
              <a:latin typeface="Arial" panose="020B0604020202020204" pitchFamily="34" charset="0"/>
              <a:ea typeface="ＭＳ Ｐゴシック" panose="020B0600070205080204" pitchFamily="34" charset="-128"/>
            </a:endParaRPr>
          </a:p>
        </p:txBody>
      </p:sp>
      <p:sp>
        <p:nvSpPr>
          <p:cNvPr id="50179" name="Slide Number Placeholder 4">
            <a:extLst>
              <a:ext uri="{FF2B5EF4-FFF2-40B4-BE49-F238E27FC236}">
                <a16:creationId xmlns:a16="http://schemas.microsoft.com/office/drawing/2014/main" id="{95DA2940-941F-0D4B-BE94-C09361659E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01EFDEC-B2F5-CB4B-8770-0FEDF5857063}" type="slidenum">
              <a:rPr lang="en-GB" altLang="en-US" sz="1200"/>
              <a:pPr eaLnBrk="1" hangingPunct="1"/>
              <a:t>17</a:t>
            </a:fld>
            <a:endParaRPr lang="en-GB"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DD97A280-B7E4-334D-AC27-4B4B56EF6292}"/>
              </a:ext>
            </a:extLst>
          </p:cNvPr>
          <p:cNvSpPr>
            <a:spLocks noGrp="1" noRot="1" noChangeAspect="1" noTextEdit="1"/>
          </p:cNvSpPr>
          <p:nvPr>
            <p:ph type="sldImg"/>
          </p:nvPr>
        </p:nvSpPr>
        <p:spPr>
          <a:ln/>
        </p:spPr>
      </p:sp>
      <p:sp>
        <p:nvSpPr>
          <p:cNvPr id="52226" name="Notes Placeholder 2">
            <a:extLst>
              <a:ext uri="{FF2B5EF4-FFF2-40B4-BE49-F238E27FC236}">
                <a16:creationId xmlns:a16="http://schemas.microsoft.com/office/drawing/2014/main" id="{AA6DC615-8ECC-374B-B3CE-85E4DBAAF1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In other words, it is pointless to imagine a desirable future without any understanding of constraining factors and more likely possibilities.  It is necessary to go through a rigorous process of understanding the context and the trends and assessing the plausibility of different futures and the risks associated with them.   </a:t>
            </a:r>
          </a:p>
          <a:p>
            <a:r>
              <a:rPr lang="en-US" altLang="en-US">
                <a:latin typeface="Arial" panose="020B0604020202020204" pitchFamily="34" charset="0"/>
                <a:ea typeface="ＭＳ Ｐゴシック" panose="020B0600070205080204" pitchFamily="34" charset="-128"/>
              </a:rPr>
              <a:t>With a 50-year time horizon there is a chance to be imaginative. What would be an ‘ideal’ future in terms of accessibility, mobility and infrastructure all that time ahead? What is most feasible, given possible/likely economic, demographic, political, social technological, environmental continuity and change? VERY challenging questions!! The main point of these events is to suggest that with a sufficiently distant time horizon and some seriously imaginative thinking, we can anticipate unavoidable change and prepare ourselves and also create a vision of what might be preferable to just letting the future break over us. Only with a strong vision of the future do we stand a chance of not just bumbling along with piecemeal, reactive change. And a strong vision with a far time horizon, jointly constructed, can unite people who would be at loggerheads over immediate changes on their doorstep within the next electoral cycle. ”We don’t know what’s coming. We do know we’re in it together” (Brand, 1999, p.123)</a:t>
            </a:r>
            <a:endParaRPr lang="en-GB" altLang="en-US">
              <a:latin typeface="Arial" panose="020B0604020202020204" pitchFamily="34" charset="0"/>
              <a:ea typeface="ＭＳ Ｐゴシック" panose="020B0600070205080204" pitchFamily="34" charset="-128"/>
            </a:endParaRPr>
          </a:p>
        </p:txBody>
      </p:sp>
      <p:sp>
        <p:nvSpPr>
          <p:cNvPr id="52227" name="Slide Number Placeholder 4">
            <a:extLst>
              <a:ext uri="{FF2B5EF4-FFF2-40B4-BE49-F238E27FC236}">
                <a16:creationId xmlns:a16="http://schemas.microsoft.com/office/drawing/2014/main" id="{EC8FD73E-7CBC-C147-8EEE-D8DEE0937D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A34DBDD-40B4-E74B-A2AC-59BA8BB22751}" type="slidenum">
              <a:rPr lang="en-GB" altLang="en-US" sz="1200"/>
              <a:pPr eaLnBrk="1" hangingPunct="1"/>
              <a:t>18</a:t>
            </a:fld>
            <a:endParaRPr lang="en-GB"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E06C6F92-D485-0844-951B-9019C53F7140}"/>
              </a:ext>
            </a:extLst>
          </p:cNvPr>
          <p:cNvSpPr>
            <a:spLocks noGrp="1" noRot="1" noChangeAspect="1" noTextEdit="1"/>
          </p:cNvSpPr>
          <p:nvPr>
            <p:ph type="sldImg"/>
          </p:nvPr>
        </p:nvSpPr>
        <p:spPr>
          <a:ln/>
        </p:spPr>
      </p:sp>
      <p:sp>
        <p:nvSpPr>
          <p:cNvPr id="54274" name="Notes Placeholder 2">
            <a:extLst>
              <a:ext uri="{FF2B5EF4-FFF2-40B4-BE49-F238E27FC236}">
                <a16:creationId xmlns:a16="http://schemas.microsoft.com/office/drawing/2014/main" id="{18FC3E7F-A646-A24C-92B0-2F14AE17E9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There follow some examples of scenario sets. </a:t>
            </a:r>
          </a:p>
        </p:txBody>
      </p:sp>
      <p:sp>
        <p:nvSpPr>
          <p:cNvPr id="54275" name="Slide Number Placeholder 4">
            <a:extLst>
              <a:ext uri="{FF2B5EF4-FFF2-40B4-BE49-F238E27FC236}">
                <a16:creationId xmlns:a16="http://schemas.microsoft.com/office/drawing/2014/main" id="{274F20C0-7FB3-6D4A-93E0-94A4CD1077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3AD7F2C-48B2-094E-8BCE-D97910B28DB1}" type="slidenum">
              <a:rPr lang="en-GB" altLang="en-US" sz="1200"/>
              <a:pPr eaLnBrk="1" hangingPunct="1"/>
              <a:t>19</a:t>
            </a:fld>
            <a:endParaRPr lang="en-GB"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FCE685DB-9110-0049-8B65-3A9D7AD3F7FA}"/>
              </a:ext>
            </a:extLst>
          </p:cNvPr>
          <p:cNvSpPr>
            <a:spLocks noGrp="1" noRot="1" noChangeAspect="1" noTextEdit="1"/>
          </p:cNvSpPr>
          <p:nvPr>
            <p:ph type="sldImg"/>
          </p:nvPr>
        </p:nvSpPr>
        <p:spPr>
          <a:ln/>
        </p:spPr>
      </p:sp>
      <p:sp>
        <p:nvSpPr>
          <p:cNvPr id="56322" name="Notes Placeholder 2">
            <a:extLst>
              <a:ext uri="{FF2B5EF4-FFF2-40B4-BE49-F238E27FC236}">
                <a16:creationId xmlns:a16="http://schemas.microsoft.com/office/drawing/2014/main" id="{5CF91D70-0EAF-BB4D-AB53-A73406BE44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100">
                <a:latin typeface="Arial" panose="020B0604020202020204" pitchFamily="34" charset="0"/>
                <a:ea typeface="ＭＳ Ｐゴシック" panose="020B0600070205080204" pitchFamily="34" charset="-128"/>
              </a:rPr>
              <a:t>Scenarios are often generated as a pack of four with two axes: a </a:t>
            </a:r>
            <a:r>
              <a:rPr lang="ja-JP" altLang="en-GB" sz="1100">
                <a:latin typeface="Arial" panose="020B0604020202020204" pitchFamily="34" charset="0"/>
                <a:ea typeface="ＭＳ Ｐゴシック" panose="020B0600070205080204" pitchFamily="34" charset="-128"/>
              </a:rPr>
              <a:t>‘</a:t>
            </a:r>
            <a:r>
              <a:rPr lang="en-GB" altLang="ja-JP" sz="1100">
                <a:latin typeface="Arial" panose="020B0604020202020204" pitchFamily="34" charset="0"/>
                <a:ea typeface="ＭＳ Ｐゴシック" panose="020B0600070205080204" pitchFamily="34" charset="-128"/>
              </a:rPr>
              <a:t>business-as-usual</a:t>
            </a:r>
            <a:r>
              <a:rPr lang="ja-JP" altLang="en-GB" sz="1100">
                <a:latin typeface="Arial" panose="020B0604020202020204" pitchFamily="34" charset="0"/>
                <a:ea typeface="ＭＳ Ｐゴシック" panose="020B0600070205080204" pitchFamily="34" charset="-128"/>
              </a:rPr>
              <a:t>’</a:t>
            </a:r>
            <a:r>
              <a:rPr lang="en-GB" altLang="ja-JP" sz="1100">
                <a:latin typeface="Arial" panose="020B0604020202020204" pitchFamily="34" charset="0"/>
                <a:ea typeface="ＭＳ Ｐゴシック" panose="020B0600070205080204" pitchFamily="34" charset="-128"/>
              </a:rPr>
              <a:t> version, a complete disaster and then two that are somewhat more positive.</a:t>
            </a:r>
          </a:p>
          <a:p>
            <a:r>
              <a:rPr lang="en-GB" altLang="en-US" sz="1100">
                <a:latin typeface="Arial" panose="020B0604020202020204" pitchFamily="34" charset="0"/>
                <a:ea typeface="ＭＳ Ｐゴシック" panose="020B0600070205080204" pitchFamily="34" charset="-128"/>
              </a:rPr>
              <a:t>1. </a:t>
            </a:r>
            <a:r>
              <a:rPr lang="en-GB" altLang="en-US" sz="1100" b="1">
                <a:latin typeface="Arial" panose="020B0604020202020204" pitchFamily="34" charset="0"/>
                <a:ea typeface="ＭＳ Ｐゴシック" panose="020B0600070205080204" pitchFamily="34" charset="-128"/>
              </a:rPr>
              <a:t>Continued growth </a:t>
            </a:r>
            <a:r>
              <a:rPr lang="en-GB" altLang="en-US" sz="1100">
                <a:latin typeface="Arial" panose="020B0604020202020204" pitchFamily="34" charset="0"/>
                <a:ea typeface="ＭＳ Ｐゴシック" panose="020B0600070205080204" pitchFamily="34" charset="-128"/>
              </a:rPr>
              <a:t>– the persistence of the general characteristics of society – growth-oriented, opportunity-filled, technologically-progressive, upwardly-mobile, internationally-dominant, science-guided, rich, leisure-filled, abundant, and liberal</a:t>
            </a:r>
          </a:p>
          <a:p>
            <a:r>
              <a:rPr lang="en-GB" altLang="en-US" sz="1100">
                <a:latin typeface="Arial" panose="020B0604020202020204" pitchFamily="34" charset="0"/>
                <a:ea typeface="ＭＳ Ｐゴシック" panose="020B0600070205080204" pitchFamily="34" charset="-128"/>
              </a:rPr>
              <a:t>2. </a:t>
            </a:r>
            <a:r>
              <a:rPr lang="en-GB" altLang="en-US" sz="1100" b="1">
                <a:latin typeface="Arial" panose="020B0604020202020204" pitchFamily="34" charset="0"/>
                <a:ea typeface="ＭＳ Ｐゴシック" panose="020B0600070205080204" pitchFamily="34" charset="-128"/>
              </a:rPr>
              <a:t>Societal collapse </a:t>
            </a:r>
            <a:r>
              <a:rPr lang="en-GB" altLang="en-US" sz="1100">
                <a:latin typeface="Arial" panose="020B0604020202020204" pitchFamily="34" charset="0"/>
                <a:ea typeface="ＭＳ Ｐゴシック" panose="020B0600070205080204" pitchFamily="34" charset="-128"/>
              </a:rPr>
              <a:t>– driven by resource shortages, food shortages, climate change, environmental disasters, widespread natural or human-made diseases, earthquakes, volcanic eruptions and other "acts of god." Political or administrative ineptness or a snowballing series of pure accidents or terroristic events, nuclear war or some combination of these lead to a slide of our present "high civilization" into conditions not unlike the early Dark Ages in Europe – or worse.</a:t>
            </a:r>
          </a:p>
          <a:p>
            <a:r>
              <a:rPr lang="en-GB" altLang="en-US" sz="1100">
                <a:latin typeface="Arial" panose="020B0604020202020204" pitchFamily="34" charset="0"/>
                <a:ea typeface="ＭＳ Ｐゴシック" panose="020B0600070205080204" pitchFamily="34" charset="-128"/>
              </a:rPr>
              <a:t>3. </a:t>
            </a:r>
            <a:r>
              <a:rPr lang="en-GB" altLang="en-US" sz="1100" b="1">
                <a:latin typeface="Arial" panose="020B0604020202020204" pitchFamily="34" charset="0"/>
                <a:ea typeface="ＭＳ Ｐゴシック" panose="020B0600070205080204" pitchFamily="34" charset="-128"/>
              </a:rPr>
              <a:t>A conserver society </a:t>
            </a:r>
            <a:r>
              <a:rPr lang="en-GB" altLang="en-US" sz="1100">
                <a:latin typeface="Arial" panose="020B0604020202020204" pitchFamily="34" charset="0"/>
                <a:ea typeface="ＭＳ Ｐゴシック" panose="020B0600070205080204" pitchFamily="34" charset="-128"/>
              </a:rPr>
              <a:t>– the "Good Ship Industrial Growth" cannot persist; it is already beginning to sink. We need a managed shrinkage rather than growth.</a:t>
            </a:r>
          </a:p>
          <a:p>
            <a:r>
              <a:rPr lang="en-GB" altLang="en-US" sz="1100">
                <a:latin typeface="Arial" panose="020B0604020202020204" pitchFamily="34" charset="0"/>
                <a:ea typeface="ＭＳ Ｐゴシック" panose="020B0600070205080204" pitchFamily="34" charset="-128"/>
              </a:rPr>
              <a:t>4. </a:t>
            </a:r>
            <a:r>
              <a:rPr lang="en-GB" altLang="en-US" sz="1100" b="1">
                <a:latin typeface="Arial" panose="020B0604020202020204" pitchFamily="34" charset="0"/>
                <a:ea typeface="ＭＳ Ｐゴシック" panose="020B0600070205080204" pitchFamily="34" charset="-128"/>
              </a:rPr>
              <a:t>The transformational society </a:t>
            </a:r>
            <a:r>
              <a:rPr lang="en-GB" altLang="en-US" sz="1100">
                <a:latin typeface="Arial" panose="020B0604020202020204" pitchFamily="34" charset="0"/>
                <a:ea typeface="ＭＳ Ｐゴシック" panose="020B0600070205080204" pitchFamily="34" charset="-128"/>
              </a:rPr>
              <a:t>– American society over the next 30 to 50 years (from 1977) will go through a fundamental paradigm shift which will be a challenging "birth-like" process. Some advocates of this image parallel those who call for the conserver society, but see new value, institutional, and technological arrangements fundamentally different from anything we have seen before. </a:t>
            </a:r>
          </a:p>
          <a:p>
            <a:r>
              <a:rPr lang="en-GB" altLang="en-US" sz="1100">
                <a:latin typeface="Arial" panose="020B0604020202020204" pitchFamily="34" charset="0"/>
                <a:ea typeface="ＭＳ Ｐゴシック" panose="020B0600070205080204" pitchFamily="34" charset="-128"/>
              </a:rPr>
              <a:t>Dator, J. (1981) Alternative futures &amp; the futures of law. In James Dator &amp; Clement Bezold (Eds.) </a:t>
            </a:r>
            <a:r>
              <a:rPr lang="en-GB" altLang="en-US" sz="1100" i="1">
                <a:latin typeface="Arial" panose="020B0604020202020204" pitchFamily="34" charset="0"/>
                <a:ea typeface="ＭＳ Ｐゴシック" panose="020B0600070205080204" pitchFamily="34" charset="-128"/>
              </a:rPr>
              <a:t>Judging the future </a:t>
            </a:r>
            <a:r>
              <a:rPr lang="en-GB" altLang="en-US" sz="1100">
                <a:latin typeface="Arial" panose="020B0604020202020204" pitchFamily="34" charset="0"/>
                <a:ea typeface="ＭＳ Ｐゴシック" panose="020B0600070205080204" pitchFamily="34" charset="-128"/>
              </a:rPr>
              <a:t>(1-17)</a:t>
            </a:r>
            <a:r>
              <a:rPr lang="en-GB" altLang="en-US" sz="1100" i="1">
                <a:latin typeface="Arial" panose="020B0604020202020204" pitchFamily="34" charset="0"/>
                <a:ea typeface="ＭＳ Ｐゴシック" panose="020B0600070205080204" pitchFamily="34" charset="-128"/>
              </a:rPr>
              <a:t>. </a:t>
            </a:r>
            <a:r>
              <a:rPr lang="en-GB" altLang="en-US" sz="1100">
                <a:latin typeface="Arial" panose="020B0604020202020204" pitchFamily="34" charset="0"/>
                <a:ea typeface="ＭＳ Ｐゴシック" panose="020B0600070205080204" pitchFamily="34" charset="-128"/>
              </a:rPr>
              <a:t>Honolulu, HI: University of Hawaii Press.</a:t>
            </a:r>
          </a:p>
          <a:p>
            <a:endParaRPr lang="en-GB" altLang="en-US" sz="1100">
              <a:latin typeface="Arial" panose="020B0604020202020204" pitchFamily="34" charset="0"/>
              <a:ea typeface="ＭＳ Ｐゴシック" panose="020B0600070205080204" pitchFamily="34" charset="-128"/>
            </a:endParaRPr>
          </a:p>
          <a:p>
            <a:endParaRPr lang="en-GB" altLang="en-US" sz="1100">
              <a:latin typeface="Arial" panose="020B0604020202020204" pitchFamily="34" charset="0"/>
              <a:ea typeface="ＭＳ Ｐゴシック" panose="020B0600070205080204" pitchFamily="34" charset="-128"/>
            </a:endParaRPr>
          </a:p>
        </p:txBody>
      </p:sp>
      <p:sp>
        <p:nvSpPr>
          <p:cNvPr id="56323" name="Slide Number Placeholder 4">
            <a:extLst>
              <a:ext uri="{FF2B5EF4-FFF2-40B4-BE49-F238E27FC236}">
                <a16:creationId xmlns:a16="http://schemas.microsoft.com/office/drawing/2014/main" id="{E32264E4-1DFD-F44E-85AA-E58217FBF9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B82158-25F8-374B-BB03-3627234C81B8}" type="slidenum">
              <a:rPr lang="en-GB" altLang="en-US" sz="1200"/>
              <a:pPr eaLnBrk="1" hangingPunct="1"/>
              <a:t>20</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59D6BC26-3F2D-DC47-849C-AF4361BEA816}"/>
              </a:ext>
            </a:extLst>
          </p:cNvPr>
          <p:cNvSpPr>
            <a:spLocks noGrp="1" noRot="1" noChangeAspect="1"/>
          </p:cNvSpPr>
          <p:nvPr>
            <p:ph type="sldImg"/>
          </p:nvPr>
        </p:nvSpPr>
        <p:spPr>
          <a:ln/>
        </p:spPr>
      </p:sp>
      <p:sp>
        <p:nvSpPr>
          <p:cNvPr id="21506" name="Notes Placeholder 2">
            <a:extLst>
              <a:ext uri="{FF2B5EF4-FFF2-40B4-BE49-F238E27FC236}">
                <a16:creationId xmlns:a16="http://schemas.microsoft.com/office/drawing/2014/main" id="{62D87179-65B6-1E46-BCD5-3FB04BE94C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1969: Civic Trust document, reporting on an open forum of Trust members. What sort of city did members think it was at that time?</a:t>
            </a:r>
          </a:p>
          <a:p>
            <a:r>
              <a:rPr lang="en-US" altLang="en-US">
                <a:latin typeface="Arial" panose="020B0604020202020204" pitchFamily="34" charset="0"/>
                <a:ea typeface="ＭＳ Ｐゴシック" panose="020B0600070205080204" pitchFamily="34" charset="-128"/>
              </a:rPr>
              <a:t>Drab, lacking focus, lifeless at night, modern buildings soulless, pedestrians disadvantaged and too many sites taken over by car parks, lack of greenery, riverside neglected. Centre should have residents as well as retail and entertainment. </a:t>
            </a:r>
          </a:p>
          <a:p>
            <a:r>
              <a:rPr lang="en-US" altLang="en-US">
                <a:latin typeface="Arial" panose="020B0604020202020204" pitchFamily="34" charset="0"/>
                <a:ea typeface="ＭＳ Ｐゴシック" panose="020B0600070205080204" pitchFamily="34" charset="-128"/>
              </a:rPr>
              <a:t>The Trust started with an urgent agenda of saving some of the historic structures of the city. That is still an important element of our work. But we see the historic elements of the city as an integrated part of endless urban evolution. The Trust is listened to. We could have even more influence if we had a stronger sense of the sort of city that we would like to bequeath to posterity. </a:t>
            </a:r>
          </a:p>
        </p:txBody>
      </p:sp>
      <p:sp>
        <p:nvSpPr>
          <p:cNvPr id="4" name="Footer Placeholder 3">
            <a:extLst>
              <a:ext uri="{FF2B5EF4-FFF2-40B4-BE49-F238E27FC236}">
                <a16:creationId xmlns:a16="http://schemas.microsoft.com/office/drawing/2014/main" id="{D81AEAB5-7D00-6B4F-BFB1-543D174452AD}"/>
              </a:ext>
            </a:extLst>
          </p:cNvPr>
          <p:cNvSpPr>
            <a:spLocks noGrp="1"/>
          </p:cNvSpPr>
          <p:nvPr>
            <p:ph type="ftr" sz="quarter" idx="4"/>
          </p:nvPr>
        </p:nvSpPr>
        <p:spPr/>
        <p:txBody>
          <a:bodyPr/>
          <a:lstStyle/>
          <a:p>
            <a:pPr>
              <a:defRPr/>
            </a:pPr>
            <a:r>
              <a:rPr lang="en-GB"/>
              <a:t>Leeds local to global - Level 1 -  Rachael Unsworth, School of Geography, University of Leeds  Nov 2011</a:t>
            </a:r>
          </a:p>
        </p:txBody>
      </p:sp>
      <p:sp>
        <p:nvSpPr>
          <p:cNvPr id="5" name="Slide Number Placeholder 4">
            <a:extLst>
              <a:ext uri="{FF2B5EF4-FFF2-40B4-BE49-F238E27FC236}">
                <a16:creationId xmlns:a16="http://schemas.microsoft.com/office/drawing/2014/main" id="{556975B1-0993-7D4D-8772-122676D363E3}"/>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3D8E72F-97B1-AC4C-A2DE-752180E6A52E}" type="slidenum">
              <a:rPr lang="en-GB" altLang="en-US" sz="1200"/>
              <a:pPr eaLnBrk="1" hangingPunct="1"/>
              <a:t>3</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ED48FDD5-6BBC-E247-A29A-E3475BD2B439}"/>
              </a:ext>
            </a:extLst>
          </p:cNvPr>
          <p:cNvSpPr>
            <a:spLocks noGrp="1" noRot="1" noChangeAspect="1" noTextEdit="1"/>
          </p:cNvSpPr>
          <p:nvPr>
            <p:ph type="sldImg"/>
          </p:nvPr>
        </p:nvSpPr>
        <p:spPr>
          <a:ln/>
        </p:spPr>
      </p:sp>
      <p:sp>
        <p:nvSpPr>
          <p:cNvPr id="58370" name="Notes Placeholder 2">
            <a:extLst>
              <a:ext uri="{FF2B5EF4-FFF2-40B4-BE49-F238E27FC236}">
                <a16:creationId xmlns:a16="http://schemas.microsoft.com/office/drawing/2014/main" id="{019A14A8-8CDB-2246-9C82-9ACA3B7DB7A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http://www.forumforthefuture.org/project/acting-now-positive-2018/overview</a:t>
            </a:r>
          </a:p>
          <a:p>
            <a:endParaRPr lang="en-GB" altLang="en-US">
              <a:latin typeface="Arial" panose="020B0604020202020204" pitchFamily="34" charset="0"/>
              <a:ea typeface="ＭＳ Ｐゴシック" panose="020B0600070205080204" pitchFamily="34" charset="-128"/>
            </a:endParaRPr>
          </a:p>
        </p:txBody>
      </p:sp>
      <p:sp>
        <p:nvSpPr>
          <p:cNvPr id="58371" name="Slide Number Placeholder 4">
            <a:extLst>
              <a:ext uri="{FF2B5EF4-FFF2-40B4-BE49-F238E27FC236}">
                <a16:creationId xmlns:a16="http://schemas.microsoft.com/office/drawing/2014/main" id="{0B22A242-5EEB-3C43-91D7-EF30D682AC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2C72BC-DDD0-7A4D-B9DE-54E18ABF0751}" type="slidenum">
              <a:rPr lang="en-GB" altLang="en-US" sz="1200"/>
              <a:pPr eaLnBrk="1" hangingPunct="1"/>
              <a:t>21</a:t>
            </a:fld>
            <a:endParaRPr lang="en-GB"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2630B868-5B07-EC4E-ABC7-9FDFE43ED151}"/>
              </a:ext>
            </a:extLst>
          </p:cNvPr>
          <p:cNvSpPr>
            <a:spLocks noGrp="1" noRot="1" noChangeAspect="1" noTextEdit="1"/>
          </p:cNvSpPr>
          <p:nvPr>
            <p:ph type="sldImg"/>
          </p:nvPr>
        </p:nvSpPr>
        <p:spPr>
          <a:ln/>
        </p:spPr>
      </p:sp>
      <p:sp>
        <p:nvSpPr>
          <p:cNvPr id="60418" name="Notes Placeholder 2">
            <a:extLst>
              <a:ext uri="{FF2B5EF4-FFF2-40B4-BE49-F238E27FC236}">
                <a16:creationId xmlns:a16="http://schemas.microsoft.com/office/drawing/2014/main" id="{A5504FE6-5B33-8844-9DB3-EAC7BE805B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http://www.forumforthefuture.org/project/acting-now-positive-2018/overview</a:t>
            </a:r>
          </a:p>
        </p:txBody>
      </p:sp>
      <p:sp>
        <p:nvSpPr>
          <p:cNvPr id="60419" name="Slide Number Placeholder 4">
            <a:extLst>
              <a:ext uri="{FF2B5EF4-FFF2-40B4-BE49-F238E27FC236}">
                <a16:creationId xmlns:a16="http://schemas.microsoft.com/office/drawing/2014/main" id="{F9B24F9C-616B-2341-8FB9-E1CF7B7190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123943B-8904-FF4B-86AC-AE354C9342DC}" type="slidenum">
              <a:rPr lang="en-GB" altLang="en-US" sz="1200"/>
              <a:pPr eaLnBrk="1" hangingPunct="1"/>
              <a:t>22</a:t>
            </a:fld>
            <a:endParaRPr lang="en-GB"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8AEB55E3-BF9E-2948-92C3-010424540CAE}"/>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55393E2A-7862-344D-883E-9F9B9EB724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a:latin typeface="Arial" panose="020B0604020202020204" pitchFamily="34" charset="0"/>
                <a:ea typeface="ＭＳ Ｐゴシック" panose="020B0600070205080204" pitchFamily="34" charset="-128"/>
              </a:rPr>
              <a:t>Managing for the future: a Systems Approach. Derek Deighton &amp; Jackie Ansbro, Trailblazer Business Futures</a:t>
            </a:r>
          </a:p>
          <a:p>
            <a:pPr eaLnBrk="1" hangingPunct="1">
              <a:lnSpc>
                <a:spcPct val="90000"/>
              </a:lnSpc>
            </a:pPr>
            <a:r>
              <a:rPr lang="en-GB" altLang="en-US">
                <a:latin typeface="Arial" panose="020B0604020202020204" pitchFamily="34" charset="0"/>
                <a:ea typeface="ＭＳ Ｐゴシック" panose="020B0600070205080204" pitchFamily="34" charset="-128"/>
              </a:rPr>
              <a:t>If a city council took this set of ideas on board, what sort of city would they plan? </a:t>
            </a:r>
          </a:p>
          <a:p>
            <a:endParaRPr lang="en-GB" altLang="en-US">
              <a:latin typeface="Arial" panose="020B0604020202020204" pitchFamily="34" charset="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BB0BF4F9-5657-BF4C-A93A-83F5C11730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7A055C9-FB67-EE4A-8E9C-B897A860B5CC}" type="slidenum">
              <a:rPr lang="en-GB" altLang="en-US" sz="1200"/>
              <a:pPr eaLnBrk="1" hangingPunct="1"/>
              <a:t>23</a:t>
            </a:fld>
            <a:endParaRPr lang="en-GB"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7195DF6B-FBBE-7E4B-840E-F7118E556FB1}"/>
              </a:ext>
            </a:extLst>
          </p:cNvPr>
          <p:cNvSpPr>
            <a:spLocks noGrp="1" noRot="1" noChangeAspect="1" noTextEdit="1"/>
          </p:cNvSpPr>
          <p:nvPr>
            <p:ph type="sldImg"/>
          </p:nvPr>
        </p:nvSpPr>
        <p:spPr>
          <a:ln/>
        </p:spPr>
      </p:sp>
      <p:sp>
        <p:nvSpPr>
          <p:cNvPr id="64514" name="Notes Placeholder 2">
            <a:extLst>
              <a:ext uri="{FF2B5EF4-FFF2-40B4-BE49-F238E27FC236}">
                <a16:creationId xmlns:a16="http://schemas.microsoft.com/office/drawing/2014/main" id="{C77D95BE-1C1F-374F-8FE4-419E13BAE5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Planning is a means for society to collectively decide what urban change should be like and to try to achieve that vision. </a:t>
            </a:r>
          </a:p>
          <a:p>
            <a:r>
              <a:rPr lang="en-GB" altLang="en-US">
                <a:latin typeface="Arial" panose="020B0604020202020204" pitchFamily="34" charset="0"/>
                <a:ea typeface="ＭＳ Ｐゴシック" panose="020B0600070205080204" pitchFamily="34" charset="-128"/>
              </a:rPr>
              <a:t>It is inherently political, meaning that there are different interest groups vying for different kinds of futures. Any attempt to do forward planning is beset by the need to consider different interests and by the imperfect understanding of what the future might hold with or without intervention.</a:t>
            </a:r>
          </a:p>
          <a:p>
            <a:r>
              <a:rPr lang="en-GB" altLang="en-US">
                <a:latin typeface="Arial" panose="020B0604020202020204" pitchFamily="34" charset="0"/>
                <a:ea typeface="ＭＳ Ｐゴシック" panose="020B0600070205080204" pitchFamily="34" charset="-128"/>
              </a:rPr>
              <a:t>But using futures thinking is very different from the technical, rational approach of modernist planning (Davoudi, S. (2012) The legacy of positivism and the emergence of (the) interpretive tradition in spatial planning, </a:t>
            </a:r>
            <a:r>
              <a:rPr lang="en-GB" altLang="en-US" i="1">
                <a:latin typeface="Arial" panose="020B0604020202020204" pitchFamily="34" charset="0"/>
                <a:ea typeface="ＭＳ Ｐゴシック" panose="020B0600070205080204" pitchFamily="34" charset="-128"/>
              </a:rPr>
              <a:t>Regional Studies </a:t>
            </a:r>
            <a:r>
              <a:rPr lang="en-GB" altLang="en-US">
                <a:latin typeface="Arial" panose="020B0604020202020204" pitchFamily="34" charset="0"/>
                <a:ea typeface="ＭＳ Ｐゴシック" panose="020B0600070205080204" pitchFamily="34" charset="-128"/>
              </a:rPr>
              <a:t>46(4), pp. 429-441).</a:t>
            </a:r>
          </a:p>
          <a:p>
            <a:endParaRPr lang="en-GB" altLang="en-US">
              <a:latin typeface="Arial" panose="020B0604020202020204" pitchFamily="34" charset="0"/>
              <a:ea typeface="ＭＳ Ｐゴシック" panose="020B0600070205080204" pitchFamily="34" charset="-128"/>
            </a:endParaRPr>
          </a:p>
        </p:txBody>
      </p:sp>
      <p:sp>
        <p:nvSpPr>
          <p:cNvPr id="64515" name="Slide Number Placeholder 4">
            <a:extLst>
              <a:ext uri="{FF2B5EF4-FFF2-40B4-BE49-F238E27FC236}">
                <a16:creationId xmlns:a16="http://schemas.microsoft.com/office/drawing/2014/main" id="{7136622E-B621-CF4B-9FC2-9519E4A785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6E430A4-7F37-F14F-BBF0-D006DCC65B7F}" type="slidenum">
              <a:rPr lang="en-GB" altLang="en-US" sz="1200"/>
              <a:pPr eaLnBrk="1" hangingPunct="1"/>
              <a:t>24</a:t>
            </a:fld>
            <a:endParaRPr lang="en-GB"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FE191136-DDD1-6B44-B1B0-4AA42DB7DBC7}"/>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A18696B5-AB64-A64A-AB77-6872E759D1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p.104: “The ultimate reason for initiating something ambitious is not to fulfill certain notions but to find out what surprises might emerge”. </a:t>
            </a:r>
          </a:p>
        </p:txBody>
      </p:sp>
      <p:sp>
        <p:nvSpPr>
          <p:cNvPr id="4" name="Footer Placeholder 3">
            <a:extLst>
              <a:ext uri="{FF2B5EF4-FFF2-40B4-BE49-F238E27FC236}">
                <a16:creationId xmlns:a16="http://schemas.microsoft.com/office/drawing/2014/main" id="{F56177CB-0678-784B-9551-8175DCBE82F4}"/>
              </a:ext>
            </a:extLst>
          </p:cNvPr>
          <p:cNvSpPr>
            <a:spLocks noGrp="1"/>
          </p:cNvSpPr>
          <p:nvPr>
            <p:ph type="ftr" sz="quarter" idx="4"/>
          </p:nvPr>
        </p:nvSpPr>
        <p:spPr/>
        <p:txBody>
          <a:bodyPr/>
          <a:lstStyle/>
          <a:p>
            <a:pPr>
              <a:defRPr/>
            </a:pPr>
            <a:r>
              <a:rPr lang="en-GB"/>
              <a:t>Leeds local to global - Level 1 -  Rachael Unsworth, School of Geography, University of Leeds  Nov 2011</a:t>
            </a:r>
          </a:p>
        </p:txBody>
      </p:sp>
      <p:sp>
        <p:nvSpPr>
          <p:cNvPr id="5" name="Slide Number Placeholder 4">
            <a:extLst>
              <a:ext uri="{FF2B5EF4-FFF2-40B4-BE49-F238E27FC236}">
                <a16:creationId xmlns:a16="http://schemas.microsoft.com/office/drawing/2014/main" id="{B729D6BD-71DE-3E49-811C-F7A5991FBE60}"/>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8ADF628-3E36-F449-8BB8-5251925443F7}" type="slidenum">
              <a:rPr lang="en-GB" altLang="en-US" sz="1200"/>
              <a:pPr eaLnBrk="1" hangingPunct="1"/>
              <a:t>25</a:t>
            </a:fld>
            <a:endParaRPr lang="en-GB"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F3C8748B-B57F-E049-812F-3B04E27C297D}"/>
              </a:ext>
            </a:extLst>
          </p:cNvPr>
          <p:cNvSpPr>
            <a:spLocks noGrp="1" noRot="1" noChangeAspect="1"/>
          </p:cNvSpPr>
          <p:nvPr>
            <p:ph type="sldImg"/>
          </p:nvPr>
        </p:nvSpPr>
        <p:spPr>
          <a:ln/>
        </p:spPr>
      </p:sp>
      <p:sp>
        <p:nvSpPr>
          <p:cNvPr id="69634" name="Notes Placeholder 2">
            <a:extLst>
              <a:ext uri="{FF2B5EF4-FFF2-40B4-BE49-F238E27FC236}">
                <a16:creationId xmlns:a16="http://schemas.microsoft.com/office/drawing/2014/main" id="{3B439D19-A9DF-9340-B534-FC24653BFB1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BF612400-4425-2B44-A3D5-8176FC109195}"/>
              </a:ext>
            </a:extLst>
          </p:cNvPr>
          <p:cNvSpPr>
            <a:spLocks noGrp="1"/>
          </p:cNvSpPr>
          <p:nvPr>
            <p:ph type="ftr" sz="quarter" idx="4"/>
          </p:nvPr>
        </p:nvSpPr>
        <p:spPr/>
        <p:txBody>
          <a:bodyPr/>
          <a:lstStyle/>
          <a:p>
            <a:pPr>
              <a:defRPr/>
            </a:pPr>
            <a:r>
              <a:rPr lang="en-GB"/>
              <a:t>Leeds local to global - Level 1 -  Rachael Unsworth, School of Geography, University of Leeds  Nov 2011</a:t>
            </a:r>
          </a:p>
        </p:txBody>
      </p:sp>
      <p:sp>
        <p:nvSpPr>
          <p:cNvPr id="5" name="Slide Number Placeholder 4">
            <a:extLst>
              <a:ext uri="{FF2B5EF4-FFF2-40B4-BE49-F238E27FC236}">
                <a16:creationId xmlns:a16="http://schemas.microsoft.com/office/drawing/2014/main" id="{C522B9FD-B868-B441-9B88-BB14644B83E6}"/>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C82B02-61DA-FB4B-B204-1E8186E2C68B}" type="slidenum">
              <a:rPr lang="en-GB" altLang="en-US" sz="1200"/>
              <a:pPr eaLnBrk="1" hangingPunct="1"/>
              <a:t>27</a:t>
            </a:fld>
            <a:endParaRPr lang="en-GB"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7881166-D078-3E4B-A2BB-9DE03DA12C4B}"/>
              </a:ext>
            </a:extLst>
          </p:cNvPr>
          <p:cNvSpPr>
            <a:spLocks noGrp="1" noRot="1" noChangeAspect="1"/>
          </p:cNvSpPr>
          <p:nvPr>
            <p:ph type="sldImg"/>
          </p:nvPr>
        </p:nvSpPr>
        <p:spPr>
          <a:ln/>
        </p:spPr>
      </p:sp>
      <p:sp>
        <p:nvSpPr>
          <p:cNvPr id="71682" name="Notes Placeholder 2">
            <a:extLst>
              <a:ext uri="{FF2B5EF4-FFF2-40B4-BE49-F238E27FC236}">
                <a16:creationId xmlns:a16="http://schemas.microsoft.com/office/drawing/2014/main" id="{815D80A5-CD60-7B4B-A24A-DE1E35574C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You are invited to send postcards to the future – an idea borrowed from one of our major sources and influences, The Clock of the Long Now.</a:t>
            </a:r>
          </a:p>
          <a:p>
            <a:r>
              <a:rPr lang="en-GB" altLang="en-US">
                <a:latin typeface="Arial" panose="020B0604020202020204" pitchFamily="34" charset="0"/>
                <a:ea typeface="ＭＳ Ｐゴシック" panose="020B0600070205080204" pitchFamily="34" charset="-128"/>
              </a:rPr>
              <a:t>Aspirations for the Civic Trust and for the city.</a:t>
            </a:r>
          </a:p>
          <a:p>
            <a:r>
              <a:rPr lang="en-GB" altLang="en-US">
                <a:latin typeface="Arial" panose="020B0604020202020204" pitchFamily="34" charset="0"/>
                <a:ea typeface="ＭＳ Ｐゴシック" panose="020B0600070205080204" pitchFamily="34" charset="-128"/>
              </a:rPr>
              <a:t>Role of the Trust and its members in helping to create visions and in putting in place the elements needed to make them a reality. </a:t>
            </a:r>
            <a:endParaRPr lang="en-US"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6ECFCCEA-0240-4244-A539-1349B9FA8944}"/>
              </a:ext>
            </a:extLst>
          </p:cNvPr>
          <p:cNvSpPr>
            <a:spLocks noGrp="1"/>
          </p:cNvSpPr>
          <p:nvPr>
            <p:ph type="ftr" sz="quarter" idx="4"/>
          </p:nvPr>
        </p:nvSpPr>
        <p:spPr/>
        <p:txBody>
          <a:bodyPr/>
          <a:lstStyle/>
          <a:p>
            <a:pPr>
              <a:defRPr/>
            </a:pPr>
            <a:r>
              <a:rPr lang="en-GB"/>
              <a:t>Leeds local to global - Level 1 -  Rachael Unsworth, School of Geography, University of Leeds  Nov 2011</a:t>
            </a:r>
          </a:p>
        </p:txBody>
      </p:sp>
      <p:sp>
        <p:nvSpPr>
          <p:cNvPr id="5" name="Slide Number Placeholder 4">
            <a:extLst>
              <a:ext uri="{FF2B5EF4-FFF2-40B4-BE49-F238E27FC236}">
                <a16:creationId xmlns:a16="http://schemas.microsoft.com/office/drawing/2014/main" id="{88755E55-FD6E-4245-A117-CE92B39AEDAD}"/>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FF48C48-2E8F-AB40-A55A-AFC57E8CD9DE}" type="slidenum">
              <a:rPr lang="en-GB" altLang="en-US" sz="1200"/>
              <a:pPr eaLnBrk="1" hangingPunct="1"/>
              <a:t>28</a:t>
            </a:fld>
            <a:endParaRPr lang="en-GB"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E7BA2BEF-4C0C-EC45-B26B-2E0B8D30564C}"/>
              </a:ext>
            </a:extLst>
          </p:cNvPr>
          <p:cNvSpPr>
            <a:spLocks noGrp="1" noRot="1" noChangeAspect="1" noTextEdit="1"/>
          </p:cNvSpPr>
          <p:nvPr>
            <p:ph type="sldImg"/>
          </p:nvPr>
        </p:nvSpPr>
        <p:spPr>
          <a:ln/>
        </p:spPr>
      </p:sp>
      <p:sp>
        <p:nvSpPr>
          <p:cNvPr id="73730" name="Notes Placeholder 2">
            <a:extLst>
              <a:ext uri="{FF2B5EF4-FFF2-40B4-BE49-F238E27FC236}">
                <a16:creationId xmlns:a16="http://schemas.microsoft.com/office/drawing/2014/main" id="{96A8F954-879D-CB41-9AD8-085532CE5B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73731" name="Slide Number Placeholder 4">
            <a:extLst>
              <a:ext uri="{FF2B5EF4-FFF2-40B4-BE49-F238E27FC236}">
                <a16:creationId xmlns:a16="http://schemas.microsoft.com/office/drawing/2014/main" id="{03DC07CB-E9E6-704C-9847-3BF2ABE370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08A5954-5005-584D-91BD-256336878DDB}" type="slidenum">
              <a:rPr lang="en-GB" altLang="en-US" sz="1200"/>
              <a:pPr eaLnBrk="1" hangingPunct="1"/>
              <a:t>29</a:t>
            </a:fld>
            <a:endParaRPr lang="en-GB"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7CE5C83-70EF-D94C-BD42-45635A9A7974}"/>
              </a:ext>
            </a:extLst>
          </p:cNvPr>
          <p:cNvSpPr>
            <a:spLocks noGrp="1" noRot="1" noChangeAspect="1" noTextEdit="1"/>
          </p:cNvSpPr>
          <p:nvPr>
            <p:ph type="sldImg"/>
          </p:nvPr>
        </p:nvSpPr>
        <p:spPr>
          <a:ln/>
        </p:spPr>
      </p:sp>
      <p:sp>
        <p:nvSpPr>
          <p:cNvPr id="23554" name="Notes Placeholder 2">
            <a:extLst>
              <a:ext uri="{FF2B5EF4-FFF2-40B4-BE49-F238E27FC236}">
                <a16:creationId xmlns:a16="http://schemas.microsoft.com/office/drawing/2014/main" id="{F44A4905-BC57-334A-B432-460054636F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ja-JP">
                <a:latin typeface="Arial" panose="020B0604020202020204" pitchFamily="34" charset="0"/>
                <a:ea typeface="ＭＳ Ｐゴシック" panose="020B0600070205080204" pitchFamily="34" charset="-128"/>
              </a:rPr>
              <a:t>How can we look ahead?</a:t>
            </a:r>
          </a:p>
          <a:p>
            <a:r>
              <a:rPr lang="en-GB" altLang="ja-JP">
                <a:latin typeface="Arial" panose="020B0604020202020204" pitchFamily="34" charset="0"/>
                <a:ea typeface="ＭＳ Ｐゴシック" panose="020B0600070205080204" pitchFamily="34" charset="-128"/>
              </a:rPr>
              <a:t>How can an understanding of current trends – direction, strength, more or less likely consequences – be helpful in considering the future of the city?</a:t>
            </a:r>
          </a:p>
          <a:p>
            <a:r>
              <a:rPr lang="en-GB" altLang="en-US">
                <a:latin typeface="Arial" panose="020B0604020202020204" pitchFamily="34" charset="0"/>
                <a:ea typeface="ＭＳ Ｐゴシック" panose="020B0600070205080204" pitchFamily="34" charset="-128"/>
              </a:rPr>
              <a:t>How can we work out more or less likely futures? How much help are forecasts? What if we don</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t like the more probable prospects?</a:t>
            </a:r>
          </a:p>
          <a:p>
            <a:r>
              <a:rPr lang="en-GB" altLang="en-US">
                <a:latin typeface="Arial" panose="020B0604020202020204" pitchFamily="34" charset="0"/>
                <a:ea typeface="ＭＳ Ｐゴシック" panose="020B0600070205080204" pitchFamily="34" charset="-128"/>
              </a:rPr>
              <a:t>What other techniques are there for helping us to plan ahead and shape the future?</a:t>
            </a:r>
          </a:p>
          <a:p>
            <a:r>
              <a:rPr lang="en-GB" altLang="en-US">
                <a:latin typeface="Arial" panose="020B0604020202020204" pitchFamily="34" charset="0"/>
                <a:ea typeface="ＭＳ Ｐゴシック" panose="020B0600070205080204" pitchFamily="34" charset="-128"/>
              </a:rPr>
              <a:t>So this event is more about putting across ways of thinking than about giving any particular view about trends and how they might play out over the next half century. It is intended to give the Trust a boost in becoming even more of an influence over the direction of change in the city – to start a process of making constructive long-term thinking much more common. </a:t>
            </a: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a:p>
            <a:endParaRPr lang="en-GB" altLang="en-US">
              <a:latin typeface="Arial" panose="020B0604020202020204" pitchFamily="34" charset="0"/>
              <a:ea typeface="ＭＳ Ｐゴシック" panose="020B0600070205080204" pitchFamily="34" charset="-128"/>
            </a:endParaRPr>
          </a:p>
        </p:txBody>
      </p:sp>
      <p:sp>
        <p:nvSpPr>
          <p:cNvPr id="23555" name="Slide Number Placeholder 4">
            <a:extLst>
              <a:ext uri="{FF2B5EF4-FFF2-40B4-BE49-F238E27FC236}">
                <a16:creationId xmlns:a16="http://schemas.microsoft.com/office/drawing/2014/main" id="{94CCF4EE-D835-764D-A174-332396CF60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00103D9-8E94-5D40-BD38-2E6CE7F214F4}" type="slidenum">
              <a:rPr lang="en-GB" altLang="en-US" sz="1200"/>
              <a:pPr eaLnBrk="1" hangingPunct="1"/>
              <a:t>4</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4AD9D16-08B8-B249-AFC6-CC631FA5D1EA}"/>
              </a:ext>
            </a:extLst>
          </p:cNvPr>
          <p:cNvSpPr>
            <a:spLocks noGrp="1" noRot="1" noChangeAspect="1"/>
          </p:cNvSpPr>
          <p:nvPr>
            <p:ph type="sldImg"/>
          </p:nvPr>
        </p:nvSpPr>
        <p:spPr>
          <a:ln/>
        </p:spPr>
      </p:sp>
      <p:sp>
        <p:nvSpPr>
          <p:cNvPr id="25602" name="Notes Placeholder 2">
            <a:extLst>
              <a:ext uri="{FF2B5EF4-FFF2-40B4-BE49-F238E27FC236}">
                <a16:creationId xmlns:a16="http://schemas.microsoft.com/office/drawing/2014/main" id="{6470EF46-4DEB-D348-8868-4648B07311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a:latin typeface="Arial" panose="020B0604020202020204" pitchFamily="34" charset="0"/>
                <a:ea typeface="ＭＳ Ｐゴシック" panose="020B0600070205080204" pitchFamily="34" charset="-128"/>
              </a:rPr>
              <a:t>A </a:t>
            </a:r>
            <a:r>
              <a:rPr lang="en-GB" altLang="en-US" b="1">
                <a:latin typeface="Arial" panose="020B0604020202020204" pitchFamily="34" charset="0"/>
                <a:ea typeface="ＭＳ Ｐゴシック" panose="020B0600070205080204" pitchFamily="34" charset="-128"/>
              </a:rPr>
              <a:t>projection</a:t>
            </a:r>
            <a:r>
              <a:rPr lang="en-GB" altLang="en-US">
                <a:latin typeface="Arial" panose="020B0604020202020204" pitchFamily="34" charset="0"/>
                <a:ea typeface="ＭＳ Ｐゴシック" panose="020B0600070205080204" pitchFamily="34" charset="-128"/>
              </a:rPr>
              <a:t> is based on an understanding of the relationship between variables: how the independent or explanatory variables generate the output. The longer the run of data available, the greater chance there is of the relationship between the variables being more firmly established and therefore of a </a:t>
            </a:r>
            <a:r>
              <a:rPr lang="en-GB" altLang="en-US" b="1">
                <a:latin typeface="Arial" panose="020B0604020202020204" pitchFamily="34" charset="0"/>
                <a:ea typeface="ＭＳ Ｐゴシック" panose="020B0600070205080204" pitchFamily="34" charset="-128"/>
              </a:rPr>
              <a:t>forecast </a:t>
            </a:r>
            <a:r>
              <a:rPr lang="en-GB" altLang="en-US">
                <a:latin typeface="Arial" panose="020B0604020202020204" pitchFamily="34" charset="0"/>
                <a:ea typeface="ＭＳ Ｐゴシック" panose="020B0600070205080204" pitchFamily="34" charset="-128"/>
              </a:rPr>
              <a:t>based on the projections being more accurate. Forecasters look for variables that are </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in lock step</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 </a:t>
            </a:r>
          </a:p>
          <a:p>
            <a:pPr>
              <a:lnSpc>
                <a:spcPct val="80000"/>
              </a:lnSpc>
            </a:pPr>
            <a:r>
              <a:rPr lang="en-GB" altLang="en-US" b="1">
                <a:latin typeface="Arial" panose="020B0604020202020204" pitchFamily="34" charset="0"/>
                <a:ea typeface="ＭＳ Ｐゴシック" panose="020B0600070205080204" pitchFamily="34" charset="-128"/>
              </a:rPr>
              <a:t>Forecasts</a:t>
            </a:r>
            <a:r>
              <a:rPr lang="en-GB" altLang="en-US">
                <a:latin typeface="Arial" panose="020B0604020202020204" pitchFamily="34" charset="0"/>
                <a:ea typeface="ＭＳ Ｐゴシック" panose="020B0600070205080204" pitchFamily="34" charset="-128"/>
              </a:rPr>
              <a:t> are usually presented in terms of probability – this is the case with the IPCC forecasts of global temperature rise.</a:t>
            </a:r>
          </a:p>
          <a:p>
            <a:pPr>
              <a:lnSpc>
                <a:spcPct val="80000"/>
              </a:lnSpc>
            </a:pPr>
            <a:r>
              <a:rPr lang="en-US" altLang="en-US">
                <a:latin typeface="Arial" panose="020B0604020202020204" pitchFamily="34" charset="0"/>
                <a:ea typeface="ＭＳ Ｐゴシック" panose="020B0600070205080204" pitchFamily="34" charset="-128"/>
              </a:rPr>
              <a:t>Forecasts are not predictions. </a:t>
            </a:r>
          </a:p>
          <a:p>
            <a:pPr>
              <a:lnSpc>
                <a:spcPct val="80000"/>
              </a:lnSpc>
            </a:pPr>
            <a:r>
              <a:rPr lang="en-GB" altLang="en-US">
                <a:latin typeface="Arial" panose="020B0604020202020204" pitchFamily="34" charset="0"/>
                <a:ea typeface="ＭＳ Ｐゴシック" panose="020B0600070205080204" pitchFamily="34" charset="-128"/>
              </a:rPr>
              <a:t>All forecasting requires judgment – selection of method, formulating of model – selection of independent variables. More usually, though, the term is associated with forecasts based wholly on judgment, or on judgmental adjustments to statistical forecasts. </a:t>
            </a:r>
          </a:p>
          <a:p>
            <a:pPr>
              <a:lnSpc>
                <a:spcPct val="80000"/>
              </a:lnSpc>
            </a:pPr>
            <a:r>
              <a:rPr lang="en-GB" altLang="en-US">
                <a:latin typeface="Arial" panose="020B0604020202020204" pitchFamily="34" charset="0"/>
                <a:ea typeface="ＭＳ Ｐゴシック" panose="020B0600070205080204" pitchFamily="34" charset="-128"/>
              </a:rPr>
              <a:t>Greater reliability in assessing the probability of an event than in predicting the exact quantity of some future occurrence. Eg. it is easier to commit to a view that it likely more likely that the price of energy will be higher in a year</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s time than to specify exactly how much higher it will be. </a:t>
            </a:r>
          </a:p>
          <a:p>
            <a:pPr>
              <a:lnSpc>
                <a:spcPct val="80000"/>
              </a:lnSpc>
            </a:pPr>
            <a:endParaRPr lang="en-GB" altLang="en-US">
              <a:latin typeface="Arial" panose="020B0604020202020204" pitchFamily="34" charset="0"/>
              <a:ea typeface="ＭＳ Ｐゴシック" panose="020B0600070205080204" pitchFamily="34" charset="-128"/>
            </a:endParaRPr>
          </a:p>
          <a:p>
            <a:pPr>
              <a:lnSpc>
                <a:spcPct val="80000"/>
              </a:lnSpc>
            </a:pPr>
            <a:endParaRPr lang="en-GB" altLang="en-US">
              <a:latin typeface="Arial" panose="020B0604020202020204" pitchFamily="34" charset="0"/>
              <a:ea typeface="ＭＳ Ｐゴシック" panose="020B0600070205080204" pitchFamily="34" charset="-128"/>
            </a:endParaRPr>
          </a:p>
          <a:p>
            <a:endParaRPr lang="en-US" altLang="en-US">
              <a:latin typeface="Arial" panose="020B0604020202020204" pitchFamily="34" charset="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7B108735-F7CA-8241-A848-102AC323B28B}"/>
              </a:ext>
            </a:extLst>
          </p:cNvPr>
          <p:cNvSpPr>
            <a:spLocks noGrp="1"/>
          </p:cNvSpPr>
          <p:nvPr>
            <p:ph type="ftr" sz="quarter" idx="4"/>
          </p:nvPr>
        </p:nvSpPr>
        <p:spPr/>
        <p:txBody>
          <a:bodyPr/>
          <a:lstStyle/>
          <a:p>
            <a:pPr>
              <a:defRPr/>
            </a:pPr>
            <a:r>
              <a:rPr lang="en-GB"/>
              <a:t>Leeds local to global - Level 1 -  Rachael Unsworth, School of Geography, University of Leeds  Nov 2011</a:t>
            </a:r>
          </a:p>
        </p:txBody>
      </p:sp>
      <p:sp>
        <p:nvSpPr>
          <p:cNvPr id="5" name="Slide Number Placeholder 4">
            <a:extLst>
              <a:ext uri="{FF2B5EF4-FFF2-40B4-BE49-F238E27FC236}">
                <a16:creationId xmlns:a16="http://schemas.microsoft.com/office/drawing/2014/main" id="{7F86F5AC-3AE0-6A4E-A637-79D80D6D4A03}"/>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4656820-95E9-2C4A-97D3-C71A11299F7B}" type="slidenum">
              <a:rPr lang="en-GB" altLang="en-US" sz="1200"/>
              <a:pPr eaLnBrk="1" hangingPunct="1"/>
              <a:t>5</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A5A69A4-F55E-DE4D-AF69-DB363A1B013B}"/>
              </a:ext>
            </a:extLst>
          </p:cNvPr>
          <p:cNvSpPr>
            <a:spLocks noGrp="1" noRot="1" noChangeAspect="1" noTextEdit="1"/>
          </p:cNvSpPr>
          <p:nvPr>
            <p:ph type="sldImg"/>
          </p:nvPr>
        </p:nvSpPr>
        <p:spPr>
          <a:ln/>
        </p:spPr>
      </p:sp>
      <p:sp>
        <p:nvSpPr>
          <p:cNvPr id="27650" name="Notes Placeholder 2">
            <a:extLst>
              <a:ext uri="{FF2B5EF4-FFF2-40B4-BE49-F238E27FC236}">
                <a16:creationId xmlns:a16="http://schemas.microsoft.com/office/drawing/2014/main" id="{8AB80CF8-6C27-B543-8875-EE48DB7B5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Forecasting is technically sophisticated, requiring mathematical and computing knowledge, but it doesn’t mean to say that it will be accurate – certainly over a long time horizon. Wilkinson, A. (2012): “</a:t>
            </a:r>
            <a:r>
              <a:rPr lang="en-GB" altLang="ja-JP">
                <a:latin typeface="Arial" panose="020B0604020202020204" pitchFamily="34" charset="0"/>
                <a:ea typeface="ＭＳ Ｐゴシック" panose="020B0600070205080204" pitchFamily="34" charset="-128"/>
              </a:rPr>
              <a:t>We live in an era of fractured and cloudy crystal balls</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 Enterprise and the environment: the futures agenda http://www.smithschool.ox.ac.uk/smith-in-the-city-evening-seminar-series/ </a:t>
            </a:r>
            <a:endParaRPr lang="en-US" altLang="ja-JP">
              <a:latin typeface="Arial" panose="020B0604020202020204" pitchFamily="34" charset="0"/>
              <a:ea typeface="ＭＳ Ｐゴシック" panose="020B0600070205080204" pitchFamily="34" charset="-128"/>
            </a:endParaRPr>
          </a:p>
          <a:p>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Choose a major national or international event of the last three decades of the 20</a:t>
            </a:r>
            <a:r>
              <a:rPr lang="en-GB" altLang="ja-JP" baseline="30000">
                <a:latin typeface="Arial" panose="020B0604020202020204" pitchFamily="34" charset="0"/>
                <a:ea typeface="ＭＳ Ｐゴシック" panose="020B0600070205080204" pitchFamily="34" charset="-128"/>
              </a:rPr>
              <a:t>th</a:t>
            </a:r>
            <a:r>
              <a:rPr lang="en-GB" altLang="ja-JP">
                <a:latin typeface="Arial" panose="020B0604020202020204" pitchFamily="34" charset="0"/>
                <a:ea typeface="ＭＳ Ｐゴシック" panose="020B0600070205080204" pitchFamily="34" charset="-128"/>
              </a:rPr>
              <a:t> century; go back ten, or even just five years, and try to find out if anybody</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s forecast fits. You will immediately start piling up a long list of hugely important events that were entirely unanticipated only five years before they took place</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 [Smil, V. (2004) </a:t>
            </a:r>
            <a:r>
              <a:rPr lang="en-GB" altLang="ja-JP" i="1">
                <a:latin typeface="Arial" panose="020B0604020202020204" pitchFamily="34" charset="0"/>
                <a:ea typeface="ＭＳ Ｐゴシック" panose="020B0600070205080204" pitchFamily="34" charset="-128"/>
              </a:rPr>
              <a:t>China</a:t>
            </a:r>
            <a:r>
              <a:rPr lang="ja-JP" altLang="en-GB" i="1">
                <a:latin typeface="Arial" panose="020B0604020202020204" pitchFamily="34" charset="0"/>
                <a:ea typeface="ＭＳ Ｐゴシック" panose="020B0600070205080204" pitchFamily="34" charset="-128"/>
              </a:rPr>
              <a:t>’</a:t>
            </a:r>
            <a:r>
              <a:rPr lang="en-GB" altLang="ja-JP" i="1">
                <a:latin typeface="Arial" panose="020B0604020202020204" pitchFamily="34" charset="0"/>
                <a:ea typeface="ＭＳ Ｐゴシック" panose="020B0600070205080204" pitchFamily="34" charset="-128"/>
              </a:rPr>
              <a:t>s past, China</a:t>
            </a:r>
            <a:r>
              <a:rPr lang="ja-JP" altLang="en-GB" i="1">
                <a:latin typeface="Arial" panose="020B0604020202020204" pitchFamily="34" charset="0"/>
                <a:ea typeface="ＭＳ Ｐゴシック" panose="020B0600070205080204" pitchFamily="34" charset="-128"/>
              </a:rPr>
              <a:t>’</a:t>
            </a:r>
            <a:r>
              <a:rPr lang="en-GB" altLang="ja-JP" i="1">
                <a:latin typeface="Arial" panose="020B0604020202020204" pitchFamily="34" charset="0"/>
                <a:ea typeface="ＭＳ Ｐゴシック" panose="020B0600070205080204" pitchFamily="34" charset="-128"/>
              </a:rPr>
              <a:t>s future: energy, food, environment</a:t>
            </a:r>
            <a:r>
              <a:rPr lang="en-GB" altLang="ja-JP">
                <a:latin typeface="Arial" panose="020B0604020202020204" pitchFamily="34" charset="0"/>
                <a:ea typeface="ＭＳ Ｐゴシック" panose="020B0600070205080204" pitchFamily="34" charset="-128"/>
              </a:rPr>
              <a:t>, London: Routledge.  p.208].  </a:t>
            </a:r>
          </a:p>
          <a:p>
            <a:r>
              <a:rPr lang="en-GB" altLang="en-US">
                <a:latin typeface="Arial" panose="020B0604020202020204" pitchFamily="34" charset="0"/>
                <a:ea typeface="ＭＳ Ｐゴシック" panose="020B0600070205080204" pitchFamily="34" charset="-128"/>
              </a:rPr>
              <a:t>Economist John Kay (Oxford, LSE, London Business School and writer for the FT) says that anyone who claims to be able to forecast such things as the level of the stock market next year or the demand for air travel in 2015 is a ‘charlatan’! Our efforts should be not to predict the future but to gain a better understanding of complex systems (Kay, J. 2003, </a:t>
            </a:r>
            <a:r>
              <a:rPr lang="en-GB" altLang="en-US" i="1">
                <a:latin typeface="Arial" panose="020B0604020202020204" pitchFamily="34" charset="0"/>
                <a:ea typeface="ＭＳ Ｐゴシック" panose="020B0600070205080204" pitchFamily="34" charset="-128"/>
              </a:rPr>
              <a:t>The truth about markets, </a:t>
            </a:r>
            <a:r>
              <a:rPr lang="en-GB" altLang="en-US">
                <a:latin typeface="Arial" panose="020B0604020202020204" pitchFamily="34" charset="0"/>
                <a:ea typeface="ＭＳ Ｐゴシック" panose="020B0600070205080204" pitchFamily="34" charset="-128"/>
              </a:rPr>
              <a:t>Penguin, p.116). </a:t>
            </a:r>
            <a:endParaRPr lang="en-US" altLang="en-US">
              <a:latin typeface="Arial" panose="020B0604020202020204" pitchFamily="34" charset="0"/>
              <a:ea typeface="ＭＳ Ｐゴシック" panose="020B0600070205080204" pitchFamily="34" charset="-128"/>
            </a:endParaRPr>
          </a:p>
        </p:txBody>
      </p:sp>
      <p:sp>
        <p:nvSpPr>
          <p:cNvPr id="27651" name="Slide Number Placeholder 4">
            <a:extLst>
              <a:ext uri="{FF2B5EF4-FFF2-40B4-BE49-F238E27FC236}">
                <a16:creationId xmlns:a16="http://schemas.microsoft.com/office/drawing/2014/main" id="{7517F855-F5B9-EF4B-BF0E-227C4B251F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CB3FD4F-8FCB-F244-897F-F6BAB5682A74}" type="slidenum">
              <a:rPr lang="en-GB" altLang="en-US" sz="1200"/>
              <a:pPr eaLnBrk="1" hangingPunct="1"/>
              <a:t>6</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4AA0F655-B506-A848-BD1D-7012C4629F55}"/>
              </a:ext>
            </a:extLst>
          </p:cNvPr>
          <p:cNvSpPr>
            <a:spLocks noGrp="1" noRot="1" noChangeAspect="1" noTextEdit="1"/>
          </p:cNvSpPr>
          <p:nvPr>
            <p:ph type="sldImg"/>
          </p:nvPr>
        </p:nvSpPr>
        <p:spPr>
          <a:ln/>
        </p:spPr>
      </p:sp>
      <p:sp>
        <p:nvSpPr>
          <p:cNvPr id="29698" name="Notes Placeholder 2">
            <a:extLst>
              <a:ext uri="{FF2B5EF4-FFF2-40B4-BE49-F238E27FC236}">
                <a16:creationId xmlns:a16="http://schemas.microsoft.com/office/drawing/2014/main" id="{7CA9E3D9-4F8D-AD4B-88CB-C9A9DDED26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Shermer, M. (2011) Financial flimflam: why economic experts</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 predictions fail, </a:t>
            </a:r>
            <a:r>
              <a:rPr lang="en-GB" altLang="ja-JP" i="1">
                <a:latin typeface="Arial" panose="020B0604020202020204" pitchFamily="34" charset="0"/>
                <a:ea typeface="ＭＳ Ｐゴシック" panose="020B0600070205080204" pitchFamily="34" charset="-128"/>
              </a:rPr>
              <a:t>Scientific American, </a:t>
            </a:r>
            <a:r>
              <a:rPr lang="en-GB" altLang="ja-JP">
                <a:latin typeface="Arial" panose="020B0604020202020204" pitchFamily="34" charset="0"/>
                <a:ea typeface="ＭＳ Ｐゴシック" panose="020B0600070205080204" pitchFamily="34" charset="-128"/>
              </a:rPr>
              <a:t>March, p.69.</a:t>
            </a:r>
          </a:p>
          <a:p>
            <a:endParaRPr lang="en-GB" altLang="en-US">
              <a:latin typeface="Arial" panose="020B0604020202020204" pitchFamily="34" charset="0"/>
              <a:ea typeface="ＭＳ Ｐゴシック" panose="020B0600070205080204" pitchFamily="34" charset="-128"/>
            </a:endParaRPr>
          </a:p>
        </p:txBody>
      </p:sp>
      <p:sp>
        <p:nvSpPr>
          <p:cNvPr id="29699" name="Slide Number Placeholder 4">
            <a:extLst>
              <a:ext uri="{FF2B5EF4-FFF2-40B4-BE49-F238E27FC236}">
                <a16:creationId xmlns:a16="http://schemas.microsoft.com/office/drawing/2014/main" id="{EB7CA881-1557-3C4B-A95C-1D269ED4CE4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20A7747-542B-A84D-97BF-F53479DCB173}" type="slidenum">
              <a:rPr lang="en-GB" altLang="en-US" sz="1200"/>
              <a:pPr eaLnBrk="1" hangingPunct="1"/>
              <a:t>7</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35C2D1B7-69A1-B54B-A2CF-CC767234FD84}"/>
              </a:ext>
            </a:extLst>
          </p:cNvPr>
          <p:cNvSpPr>
            <a:spLocks noGrp="1" noRot="1" noChangeAspect="1" noTextEdit="1"/>
          </p:cNvSpPr>
          <p:nvPr>
            <p:ph type="sldImg"/>
          </p:nvPr>
        </p:nvSpPr>
        <p:spPr>
          <a:ln/>
        </p:spPr>
      </p:sp>
      <p:sp>
        <p:nvSpPr>
          <p:cNvPr id="31746" name="Notes Placeholder 2">
            <a:extLst>
              <a:ext uri="{FF2B5EF4-FFF2-40B4-BE49-F238E27FC236}">
                <a16:creationId xmlns:a16="http://schemas.microsoft.com/office/drawing/2014/main" id="{ECC5934C-5E4D-3E43-AD28-FB45FCB475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1747" name="Slide Number Placeholder 4">
            <a:extLst>
              <a:ext uri="{FF2B5EF4-FFF2-40B4-BE49-F238E27FC236}">
                <a16:creationId xmlns:a16="http://schemas.microsoft.com/office/drawing/2014/main" id="{A3390C52-2028-1F49-BAE9-04874522913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C6496D-DD1D-B74B-9ABD-452773B70259}" type="slidenum">
              <a:rPr lang="en-GB" altLang="en-US" sz="1200"/>
              <a:pPr eaLnBrk="1" hangingPunct="1"/>
              <a:t>8</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9243EF6-D9FB-B645-B608-5E5B0D895F39}"/>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015E16DD-5C7F-BE45-864F-E357713846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Landry, C. (2004) </a:t>
            </a:r>
            <a:r>
              <a:rPr lang="en-GB" altLang="en-US" i="1">
                <a:latin typeface="Arial" panose="020B0604020202020204" pitchFamily="34" charset="0"/>
                <a:ea typeface="ＭＳ Ｐゴシック" panose="020B0600070205080204" pitchFamily="34" charset="-128"/>
              </a:rPr>
              <a:t>Riding the rapids: urban life in an age of complexity, </a:t>
            </a:r>
            <a:r>
              <a:rPr lang="en-GB" altLang="en-US">
                <a:latin typeface="Arial" panose="020B0604020202020204" pitchFamily="34" charset="0"/>
                <a:ea typeface="ＭＳ Ｐゴシック" panose="020B0600070205080204" pitchFamily="34" charset="-128"/>
              </a:rPr>
              <a:t>London: Building Futures, RIBA.</a:t>
            </a:r>
            <a:endParaRPr lang="en-GB" altLang="en-US" i="1">
              <a:latin typeface="Arial" panose="020B0604020202020204" pitchFamily="34" charset="0"/>
              <a:ea typeface="ＭＳ Ｐゴシック" panose="020B0600070205080204" pitchFamily="34" charset="-128"/>
            </a:endParaRPr>
          </a:p>
          <a:p>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The past will continue to exert enormous influence on the present and future, so to a large extent the future has already been shaped and determined</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 (p.15).</a:t>
            </a:r>
          </a:p>
          <a:p>
            <a:r>
              <a:rPr lang="en-GB" altLang="en-US">
                <a:latin typeface="Arial" panose="020B0604020202020204" pitchFamily="34" charset="0"/>
                <a:ea typeface="ＭＳ Ｐゴシック" panose="020B0600070205080204" pitchFamily="34" charset="-128"/>
              </a:rPr>
              <a:t>Diagram from Brand, S. (1999) </a:t>
            </a:r>
            <a:r>
              <a:rPr lang="en-GB" altLang="en-US" i="1">
                <a:latin typeface="Arial" panose="020B0604020202020204" pitchFamily="34" charset="0"/>
                <a:ea typeface="ＭＳ Ｐゴシック" panose="020B0600070205080204" pitchFamily="34" charset="-128"/>
              </a:rPr>
              <a:t>The clock of the long now, </a:t>
            </a:r>
            <a:r>
              <a:rPr lang="en-GB" altLang="en-US">
                <a:latin typeface="Arial" panose="020B0604020202020204" pitchFamily="34" charset="0"/>
                <a:ea typeface="ＭＳ Ｐゴシック" panose="020B0600070205080204" pitchFamily="34" charset="-128"/>
              </a:rPr>
              <a:t>New York: Basic Books, p.37.</a:t>
            </a:r>
          </a:p>
        </p:txBody>
      </p:sp>
      <p:sp>
        <p:nvSpPr>
          <p:cNvPr id="33795" name="Slide Number Placeholder 4">
            <a:extLst>
              <a:ext uri="{FF2B5EF4-FFF2-40B4-BE49-F238E27FC236}">
                <a16:creationId xmlns:a16="http://schemas.microsoft.com/office/drawing/2014/main" id="{6B9547C0-9678-D448-B092-6FCFF86268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4E91195-180B-9C40-ACCC-D2FCE1457E1B}" type="slidenum">
              <a:rPr lang="en-GB" altLang="en-US" sz="1200"/>
              <a:pPr eaLnBrk="1" hangingPunct="1"/>
              <a:t>9</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49A48894-2A99-AF4F-969A-6BF123369BEC}"/>
              </a:ext>
            </a:extLst>
          </p:cNvPr>
          <p:cNvSpPr>
            <a:spLocks noGrp="1" noRot="1" noChangeAspect="1" noTextEdit="1"/>
          </p:cNvSpPr>
          <p:nvPr>
            <p:ph type="sldImg"/>
          </p:nvPr>
        </p:nvSpPr>
        <p:spPr>
          <a:ln/>
        </p:spPr>
      </p:sp>
      <p:sp>
        <p:nvSpPr>
          <p:cNvPr id="35842" name="Notes Placeholder 2">
            <a:extLst>
              <a:ext uri="{FF2B5EF4-FFF2-40B4-BE49-F238E27FC236}">
                <a16:creationId xmlns:a16="http://schemas.microsoft.com/office/drawing/2014/main" id="{AB5F4F47-8023-9C4F-A6CC-A6E271BEAE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The future is inherently uncertain, but if everything were equally and completely uncertain then there would be no point trying to engage in futures work. Some elements of any situation are to a degree predictable. So we aim to maximise knowledge and understanding of the elements of the future that are least uncertain and develop more awareness of those that are more uncertain (Van der Heijden, 1998, Scenario planning, in Wright and Goodwin, 39-63).</a:t>
            </a:r>
          </a:p>
          <a:p>
            <a:r>
              <a:rPr lang="en-GB" altLang="en-US">
                <a:latin typeface="Arial" panose="020B0604020202020204" pitchFamily="34" charset="0"/>
                <a:ea typeface="ＭＳ Ｐゴシック" panose="020B0600070205080204" pitchFamily="34" charset="-128"/>
              </a:rPr>
              <a:t>How do we know? There are long term data sets and these are established </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secular</a:t>
            </a:r>
            <a:r>
              <a:rPr lang="ja-JP" altLang="en-GB">
                <a:latin typeface="Arial" panose="020B0604020202020204" pitchFamily="34" charset="0"/>
                <a:ea typeface="ＭＳ Ｐゴシック" panose="020B0600070205080204" pitchFamily="34" charset="-128"/>
              </a:rPr>
              <a:t>’</a:t>
            </a:r>
            <a:r>
              <a:rPr lang="en-GB" altLang="ja-JP">
                <a:latin typeface="Arial" panose="020B0604020202020204" pitchFamily="34" charset="0"/>
                <a:ea typeface="ＭＳ Ｐゴシック" panose="020B0600070205080204" pitchFamily="34" charset="-128"/>
              </a:rPr>
              <a:t> forces (long term); seasonal forces, cyclical forces (wavelike) and accidental or irregular forces. Morgan, M. (1990) </a:t>
            </a:r>
            <a:r>
              <a:rPr lang="en-GB" altLang="ja-JP" i="1">
                <a:latin typeface="Arial" panose="020B0604020202020204" pitchFamily="34" charset="0"/>
                <a:ea typeface="ＭＳ Ｐゴシック" panose="020B0600070205080204" pitchFamily="34" charset="-128"/>
              </a:rPr>
              <a:t>The history of econometric ideas, </a:t>
            </a:r>
            <a:r>
              <a:rPr lang="en-GB" altLang="ja-JP">
                <a:latin typeface="Arial" panose="020B0604020202020204" pitchFamily="34" charset="0"/>
                <a:ea typeface="ＭＳ Ｐゴシック" panose="020B0600070205080204" pitchFamily="34" charset="-128"/>
              </a:rPr>
              <a:t>Cambridge: CUP.</a:t>
            </a:r>
          </a:p>
          <a:p>
            <a:r>
              <a:rPr lang="en-GB" altLang="ja-JP">
                <a:latin typeface="Arial" panose="020B0604020202020204" pitchFamily="34" charset="0"/>
                <a:ea typeface="ＭＳ Ｐゴシック" panose="020B0600070205080204" pitchFamily="34" charset="-128"/>
              </a:rPr>
              <a:t>Paul Saffo (Long Now seminar: The Creator Economy): We consider the ‘cone of uncertainty’ ahead of us and try to consider the edges, pathways, actions that might be taken to influence outcomes. We aim to give some robustness to intuition. </a:t>
            </a:r>
          </a:p>
          <a:p>
            <a:endParaRPr lang="en-GB" altLang="en-US">
              <a:latin typeface="Arial" panose="020B0604020202020204" pitchFamily="34" charset="0"/>
              <a:ea typeface="ＭＳ Ｐゴシック" panose="020B0600070205080204" pitchFamily="34" charset="-128"/>
            </a:endParaRPr>
          </a:p>
        </p:txBody>
      </p:sp>
      <p:sp>
        <p:nvSpPr>
          <p:cNvPr id="35843" name="Slide Number Placeholder 4">
            <a:extLst>
              <a:ext uri="{FF2B5EF4-FFF2-40B4-BE49-F238E27FC236}">
                <a16:creationId xmlns:a16="http://schemas.microsoft.com/office/drawing/2014/main" id="{CC5950AF-13CB-4740-A8AC-D3CBBA72AE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186C6C5-FCDE-8645-87C3-89D00CD6115C}" type="slidenum">
              <a:rPr lang="en-GB" altLang="en-US" sz="1200"/>
              <a:pPr eaLnBrk="1" hangingPunct="1"/>
              <a:t>10</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sz="3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
        <p:nvSpPr>
          <p:cNvPr id="4" name="Rectangle 4">
            <a:extLst>
              <a:ext uri="{FF2B5EF4-FFF2-40B4-BE49-F238E27FC236}">
                <a16:creationId xmlns:a16="http://schemas.microsoft.com/office/drawing/2014/main" id="{B890A7D3-7A65-F240-A9D4-BB32AB7AC4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96970DC-0B3B-104B-8D7E-2E70D222500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DD85AA5-64C2-EC42-9A46-49067763BA8F}"/>
              </a:ext>
            </a:extLst>
          </p:cNvPr>
          <p:cNvSpPr>
            <a:spLocks noGrp="1" noChangeArrowheads="1"/>
          </p:cNvSpPr>
          <p:nvPr>
            <p:ph type="sldNum" sz="quarter" idx="12"/>
          </p:nvPr>
        </p:nvSpPr>
        <p:spPr>
          <a:ln/>
        </p:spPr>
        <p:txBody>
          <a:bodyPr/>
          <a:lstStyle>
            <a:lvl1pPr>
              <a:defRPr/>
            </a:lvl1pPr>
          </a:lstStyle>
          <a:p>
            <a:fld id="{0D634E7E-ABAD-784E-820C-2B6074AE7ED7}" type="slidenum">
              <a:rPr lang="en-GB" altLang="en-US"/>
              <a:pPr/>
              <a:t>‹#›</a:t>
            </a:fld>
            <a:endParaRPr lang="en-GB" altLang="en-US"/>
          </a:p>
        </p:txBody>
      </p:sp>
    </p:spTree>
    <p:extLst>
      <p:ext uri="{BB962C8B-B14F-4D97-AF65-F5344CB8AC3E}">
        <p14:creationId xmlns:p14="http://schemas.microsoft.com/office/powerpoint/2010/main" val="249739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88BEF0F-9891-0544-BD2E-3BBF31D2A9E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82DD8D84-303A-1246-90AB-BF209BF989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6996D5D-9FD5-D044-B984-C59125103D5F}"/>
              </a:ext>
            </a:extLst>
          </p:cNvPr>
          <p:cNvSpPr>
            <a:spLocks noGrp="1" noChangeArrowheads="1"/>
          </p:cNvSpPr>
          <p:nvPr>
            <p:ph type="sldNum" sz="quarter" idx="12"/>
          </p:nvPr>
        </p:nvSpPr>
        <p:spPr>
          <a:ln/>
        </p:spPr>
        <p:txBody>
          <a:bodyPr/>
          <a:lstStyle>
            <a:lvl1pPr>
              <a:defRPr/>
            </a:lvl1pPr>
          </a:lstStyle>
          <a:p>
            <a:fld id="{A2E24788-3003-564D-A5C7-D5DB420D1935}" type="slidenum">
              <a:rPr lang="en-GB" altLang="en-US"/>
              <a:pPr/>
              <a:t>‹#›</a:t>
            </a:fld>
            <a:endParaRPr lang="en-GB" altLang="en-US"/>
          </a:p>
        </p:txBody>
      </p:sp>
    </p:spTree>
    <p:extLst>
      <p:ext uri="{BB962C8B-B14F-4D97-AF65-F5344CB8AC3E}">
        <p14:creationId xmlns:p14="http://schemas.microsoft.com/office/powerpoint/2010/main" val="238303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489E6B6-965F-5543-9FF2-0CE5544A19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109685-E176-7148-AFE0-AD6A9FEEAB9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DB057DE-A1D8-1446-958B-B82558A31C33}"/>
              </a:ext>
            </a:extLst>
          </p:cNvPr>
          <p:cNvSpPr>
            <a:spLocks noGrp="1" noChangeArrowheads="1"/>
          </p:cNvSpPr>
          <p:nvPr>
            <p:ph type="sldNum" sz="quarter" idx="12"/>
          </p:nvPr>
        </p:nvSpPr>
        <p:spPr>
          <a:ln/>
        </p:spPr>
        <p:txBody>
          <a:bodyPr/>
          <a:lstStyle>
            <a:lvl1pPr>
              <a:defRPr/>
            </a:lvl1pPr>
          </a:lstStyle>
          <a:p>
            <a:fld id="{E9E6FF5B-7CB0-F64F-8D83-041573A20036}" type="slidenum">
              <a:rPr lang="en-GB" altLang="en-US"/>
              <a:pPr/>
              <a:t>‹#›</a:t>
            </a:fld>
            <a:endParaRPr lang="en-GB" altLang="en-US"/>
          </a:p>
        </p:txBody>
      </p:sp>
    </p:spTree>
    <p:extLst>
      <p:ext uri="{BB962C8B-B14F-4D97-AF65-F5344CB8AC3E}">
        <p14:creationId xmlns:p14="http://schemas.microsoft.com/office/powerpoint/2010/main" val="906031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BB2681E3-2295-5649-9C18-E41802CC02A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6645EA19-92F5-074B-A21F-C89B36DD24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C0FC6904-C55C-0849-AE3B-2320F80BE1E5}"/>
              </a:ext>
            </a:extLst>
          </p:cNvPr>
          <p:cNvSpPr>
            <a:spLocks noGrp="1" noChangeArrowheads="1"/>
          </p:cNvSpPr>
          <p:nvPr>
            <p:ph type="sldNum" sz="quarter" idx="12"/>
          </p:nvPr>
        </p:nvSpPr>
        <p:spPr>
          <a:ln/>
        </p:spPr>
        <p:txBody>
          <a:bodyPr/>
          <a:lstStyle>
            <a:lvl1pPr>
              <a:defRPr/>
            </a:lvl1pPr>
          </a:lstStyle>
          <a:p>
            <a:fld id="{E3BA25C7-1A2E-734E-AC92-9315C9115591}" type="slidenum">
              <a:rPr lang="en-GB" altLang="en-US"/>
              <a:pPr/>
              <a:t>‹#›</a:t>
            </a:fld>
            <a:endParaRPr lang="en-GB" altLang="en-US"/>
          </a:p>
        </p:txBody>
      </p:sp>
    </p:spTree>
    <p:extLst>
      <p:ext uri="{BB962C8B-B14F-4D97-AF65-F5344CB8AC3E}">
        <p14:creationId xmlns:p14="http://schemas.microsoft.com/office/powerpoint/2010/main" val="2553038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1"/>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D96ABC47-11AA-AF46-89A4-2CA17DEC444D}"/>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E1DC9979-A6CD-AD48-8C1C-69F7EEDFFAF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11615D6E-B843-E940-A36F-1C6922A128B2}"/>
              </a:ext>
            </a:extLst>
          </p:cNvPr>
          <p:cNvSpPr>
            <a:spLocks noGrp="1" noChangeArrowheads="1"/>
          </p:cNvSpPr>
          <p:nvPr>
            <p:ph type="sldNum" sz="quarter" idx="12"/>
          </p:nvPr>
        </p:nvSpPr>
        <p:spPr>
          <a:ln/>
        </p:spPr>
        <p:txBody>
          <a:bodyPr/>
          <a:lstStyle>
            <a:lvl1pPr>
              <a:defRPr/>
            </a:lvl1pPr>
          </a:lstStyle>
          <a:p>
            <a:fld id="{C104863D-6840-3247-A31B-41CA2DE5B11C}" type="slidenum">
              <a:rPr lang="en-GB" altLang="en-US"/>
              <a:pPr/>
              <a:t>‹#›</a:t>
            </a:fld>
            <a:endParaRPr lang="en-GB" altLang="en-US"/>
          </a:p>
        </p:txBody>
      </p:sp>
    </p:spTree>
    <p:extLst>
      <p:ext uri="{BB962C8B-B14F-4D97-AF65-F5344CB8AC3E}">
        <p14:creationId xmlns:p14="http://schemas.microsoft.com/office/powerpoint/2010/main" val="16569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60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4">
            <a:extLst>
              <a:ext uri="{FF2B5EF4-FFF2-40B4-BE49-F238E27FC236}">
                <a16:creationId xmlns:a16="http://schemas.microsoft.com/office/drawing/2014/main" id="{82F1336F-E67E-A144-B9EF-31831598EB5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A8E9273-7CA3-FB49-9571-7A285D9174D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7DEFC99-722F-9140-B998-B73E807C9F92}"/>
              </a:ext>
            </a:extLst>
          </p:cNvPr>
          <p:cNvSpPr>
            <a:spLocks noGrp="1" noChangeArrowheads="1"/>
          </p:cNvSpPr>
          <p:nvPr>
            <p:ph type="sldNum" sz="quarter" idx="12"/>
          </p:nvPr>
        </p:nvSpPr>
        <p:spPr>
          <a:ln/>
        </p:spPr>
        <p:txBody>
          <a:bodyPr/>
          <a:lstStyle>
            <a:lvl1pPr>
              <a:defRPr/>
            </a:lvl1pPr>
          </a:lstStyle>
          <a:p>
            <a:fld id="{26D2ACF7-99DD-534C-9101-BA1D6272A5BF}" type="slidenum">
              <a:rPr lang="en-GB" altLang="en-US"/>
              <a:pPr/>
              <a:t>‹#›</a:t>
            </a:fld>
            <a:endParaRPr lang="en-GB" altLang="en-US"/>
          </a:p>
        </p:txBody>
      </p:sp>
    </p:spTree>
    <p:extLst>
      <p:ext uri="{BB962C8B-B14F-4D97-AF65-F5344CB8AC3E}">
        <p14:creationId xmlns:p14="http://schemas.microsoft.com/office/powerpoint/2010/main" val="256205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D26448C-557F-0F4F-A3AD-BDC37C02060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5A1ACD6-D951-F148-94A0-F3D3690E8B5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5F03E24-34BA-F44F-B50E-548740061DBD}"/>
              </a:ext>
            </a:extLst>
          </p:cNvPr>
          <p:cNvSpPr>
            <a:spLocks noGrp="1" noChangeArrowheads="1"/>
          </p:cNvSpPr>
          <p:nvPr>
            <p:ph type="sldNum" sz="quarter" idx="12"/>
          </p:nvPr>
        </p:nvSpPr>
        <p:spPr>
          <a:ln/>
        </p:spPr>
        <p:txBody>
          <a:bodyPr/>
          <a:lstStyle>
            <a:lvl1pPr>
              <a:defRPr/>
            </a:lvl1pPr>
          </a:lstStyle>
          <a:p>
            <a:fld id="{00CDAC91-2900-E64A-9689-C59D68C60831}" type="slidenum">
              <a:rPr lang="en-GB" altLang="en-US"/>
              <a:pPr/>
              <a:t>‹#›</a:t>
            </a:fld>
            <a:endParaRPr lang="en-GB" altLang="en-US"/>
          </a:p>
        </p:txBody>
      </p:sp>
    </p:spTree>
    <p:extLst>
      <p:ext uri="{BB962C8B-B14F-4D97-AF65-F5344CB8AC3E}">
        <p14:creationId xmlns:p14="http://schemas.microsoft.com/office/powerpoint/2010/main" val="3498124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2EC451B-1E0C-3641-A538-AD1B7790FB8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9DC4339-4841-7442-A9CC-48DFBE8426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A4D7948-6C9C-8841-9E5C-917C76BF0783}"/>
              </a:ext>
            </a:extLst>
          </p:cNvPr>
          <p:cNvSpPr>
            <a:spLocks noGrp="1" noChangeArrowheads="1"/>
          </p:cNvSpPr>
          <p:nvPr>
            <p:ph type="sldNum" sz="quarter" idx="12"/>
          </p:nvPr>
        </p:nvSpPr>
        <p:spPr>
          <a:ln/>
        </p:spPr>
        <p:txBody>
          <a:bodyPr/>
          <a:lstStyle>
            <a:lvl1pPr>
              <a:defRPr/>
            </a:lvl1pPr>
          </a:lstStyle>
          <a:p>
            <a:fld id="{8D09E25F-A282-D147-99DB-FA6EDDC36F0E}" type="slidenum">
              <a:rPr lang="en-GB" altLang="en-US"/>
              <a:pPr/>
              <a:t>‹#›</a:t>
            </a:fld>
            <a:endParaRPr lang="en-GB" altLang="en-US"/>
          </a:p>
        </p:txBody>
      </p:sp>
    </p:spTree>
    <p:extLst>
      <p:ext uri="{BB962C8B-B14F-4D97-AF65-F5344CB8AC3E}">
        <p14:creationId xmlns:p14="http://schemas.microsoft.com/office/powerpoint/2010/main" val="71599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640CBC4-92AA-3D43-91E6-966603B3C9DF}"/>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4D950C1-4272-9C4A-B82C-F797A776D7D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DD44B506-CA82-9D4A-BB5E-AB1F3001C39F}"/>
              </a:ext>
            </a:extLst>
          </p:cNvPr>
          <p:cNvSpPr>
            <a:spLocks noGrp="1" noChangeArrowheads="1"/>
          </p:cNvSpPr>
          <p:nvPr>
            <p:ph type="sldNum" sz="quarter" idx="12"/>
          </p:nvPr>
        </p:nvSpPr>
        <p:spPr>
          <a:ln/>
        </p:spPr>
        <p:txBody>
          <a:bodyPr/>
          <a:lstStyle>
            <a:lvl1pPr>
              <a:defRPr/>
            </a:lvl1pPr>
          </a:lstStyle>
          <a:p>
            <a:fld id="{232A637C-DC9A-E94F-B29F-11AED68CBDB0}" type="slidenum">
              <a:rPr lang="en-GB" altLang="en-US"/>
              <a:pPr/>
              <a:t>‹#›</a:t>
            </a:fld>
            <a:endParaRPr lang="en-GB" altLang="en-US"/>
          </a:p>
        </p:txBody>
      </p:sp>
    </p:spTree>
    <p:extLst>
      <p:ext uri="{BB962C8B-B14F-4D97-AF65-F5344CB8AC3E}">
        <p14:creationId xmlns:p14="http://schemas.microsoft.com/office/powerpoint/2010/main" val="265086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9D4896B2-7CA3-7745-8E83-2E82EBDFFB4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8B99FCC-FDB2-AC4C-8FA1-090BCA26FF3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7FD7FEF7-CF60-0640-ABB3-DAE32EDDB1BE}"/>
              </a:ext>
            </a:extLst>
          </p:cNvPr>
          <p:cNvSpPr>
            <a:spLocks noGrp="1" noChangeArrowheads="1"/>
          </p:cNvSpPr>
          <p:nvPr>
            <p:ph type="sldNum" sz="quarter" idx="12"/>
          </p:nvPr>
        </p:nvSpPr>
        <p:spPr>
          <a:ln/>
        </p:spPr>
        <p:txBody>
          <a:bodyPr/>
          <a:lstStyle>
            <a:lvl1pPr>
              <a:defRPr/>
            </a:lvl1pPr>
          </a:lstStyle>
          <a:p>
            <a:fld id="{84731936-DF77-094D-80DA-748811EAD686}" type="slidenum">
              <a:rPr lang="en-GB" altLang="en-US"/>
              <a:pPr/>
              <a:t>‹#›</a:t>
            </a:fld>
            <a:endParaRPr lang="en-GB" altLang="en-US"/>
          </a:p>
        </p:txBody>
      </p:sp>
    </p:spTree>
    <p:extLst>
      <p:ext uri="{BB962C8B-B14F-4D97-AF65-F5344CB8AC3E}">
        <p14:creationId xmlns:p14="http://schemas.microsoft.com/office/powerpoint/2010/main" val="279439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0A9C40-CBA9-B641-A37E-97CE164004FC}"/>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416B6E8-6C04-D845-83B4-87E435D673C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E39B82C-4D64-A74D-AD93-B89BDB003480}"/>
              </a:ext>
            </a:extLst>
          </p:cNvPr>
          <p:cNvSpPr>
            <a:spLocks noGrp="1" noChangeArrowheads="1"/>
          </p:cNvSpPr>
          <p:nvPr>
            <p:ph type="sldNum" sz="quarter" idx="12"/>
          </p:nvPr>
        </p:nvSpPr>
        <p:spPr>
          <a:ln/>
        </p:spPr>
        <p:txBody>
          <a:bodyPr/>
          <a:lstStyle>
            <a:lvl1pPr>
              <a:defRPr/>
            </a:lvl1pPr>
          </a:lstStyle>
          <a:p>
            <a:fld id="{F0E52DBB-D1FB-B445-958C-E73DF45ED5BD}" type="slidenum">
              <a:rPr lang="en-GB" altLang="en-US"/>
              <a:pPr/>
              <a:t>‹#›</a:t>
            </a:fld>
            <a:endParaRPr lang="en-GB" altLang="en-US"/>
          </a:p>
        </p:txBody>
      </p:sp>
    </p:spTree>
    <p:extLst>
      <p:ext uri="{BB962C8B-B14F-4D97-AF65-F5344CB8AC3E}">
        <p14:creationId xmlns:p14="http://schemas.microsoft.com/office/powerpoint/2010/main" val="2334653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90437F-5C03-384E-AC92-82284C5405C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AEDCB60-10A6-C043-B760-534922E3D9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4F731F8-1AC0-284C-8EBA-919F9A3EEE10}"/>
              </a:ext>
            </a:extLst>
          </p:cNvPr>
          <p:cNvSpPr>
            <a:spLocks noGrp="1" noChangeArrowheads="1"/>
          </p:cNvSpPr>
          <p:nvPr>
            <p:ph type="sldNum" sz="quarter" idx="12"/>
          </p:nvPr>
        </p:nvSpPr>
        <p:spPr>
          <a:ln/>
        </p:spPr>
        <p:txBody>
          <a:bodyPr/>
          <a:lstStyle>
            <a:lvl1pPr>
              <a:defRPr/>
            </a:lvl1pPr>
          </a:lstStyle>
          <a:p>
            <a:fld id="{C7D4D7AB-9511-8E43-9B6A-7E2C61E8A892}" type="slidenum">
              <a:rPr lang="en-GB" altLang="en-US"/>
              <a:pPr/>
              <a:t>‹#›</a:t>
            </a:fld>
            <a:endParaRPr lang="en-GB" altLang="en-US"/>
          </a:p>
        </p:txBody>
      </p:sp>
    </p:spTree>
    <p:extLst>
      <p:ext uri="{BB962C8B-B14F-4D97-AF65-F5344CB8AC3E}">
        <p14:creationId xmlns:p14="http://schemas.microsoft.com/office/powerpoint/2010/main" val="346965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52F0B9-09AA-134D-874D-C558657E855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02C6E00-BA21-9749-9A8D-98CCD9C9B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2ABAAE9-77CE-8C4A-8960-BAAB4D24983D}"/>
              </a:ext>
            </a:extLst>
          </p:cNvPr>
          <p:cNvSpPr>
            <a:spLocks noGrp="1" noChangeArrowheads="1"/>
          </p:cNvSpPr>
          <p:nvPr>
            <p:ph type="sldNum" sz="quarter" idx="12"/>
          </p:nvPr>
        </p:nvSpPr>
        <p:spPr>
          <a:ln/>
        </p:spPr>
        <p:txBody>
          <a:bodyPr/>
          <a:lstStyle>
            <a:lvl1pPr>
              <a:defRPr/>
            </a:lvl1pPr>
          </a:lstStyle>
          <a:p>
            <a:fld id="{57FA1674-EC0C-E04F-A88F-2BCCDCBF07AF}" type="slidenum">
              <a:rPr lang="en-GB" altLang="en-US"/>
              <a:pPr/>
              <a:t>‹#›</a:t>
            </a:fld>
            <a:endParaRPr lang="en-GB" altLang="en-US"/>
          </a:p>
        </p:txBody>
      </p:sp>
    </p:spTree>
    <p:extLst>
      <p:ext uri="{BB962C8B-B14F-4D97-AF65-F5344CB8AC3E}">
        <p14:creationId xmlns:p14="http://schemas.microsoft.com/office/powerpoint/2010/main" val="1156031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86BA9EE-591E-5643-8305-11B4021F662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6A2C451E-DA1A-3E4A-8D7A-994D7253D09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3F24D81E-11C4-A74E-9489-4FB43F84C44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GB"/>
          </a:p>
        </p:txBody>
      </p:sp>
      <p:sp>
        <p:nvSpPr>
          <p:cNvPr id="1029" name="Rectangle 5">
            <a:extLst>
              <a:ext uri="{FF2B5EF4-FFF2-40B4-BE49-F238E27FC236}">
                <a16:creationId xmlns:a16="http://schemas.microsoft.com/office/drawing/2014/main" id="{8932A77F-370B-3C4A-82B7-405DB8DB034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GB"/>
          </a:p>
        </p:txBody>
      </p:sp>
      <p:sp>
        <p:nvSpPr>
          <p:cNvPr id="1030" name="Rectangle 6">
            <a:extLst>
              <a:ext uri="{FF2B5EF4-FFF2-40B4-BE49-F238E27FC236}">
                <a16:creationId xmlns:a16="http://schemas.microsoft.com/office/drawing/2014/main" id="{58549A17-D340-014D-AE43-37EE1B2AB8A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A613785-264F-1842-89E6-1B66DD71B8E3}"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36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36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blog.sciencemuseum.org.uk/collections/files/2013/07/Long-Now-clock-face-By-Rolfe-Horn-courtesy-of-the-Long-Now-Foundation.jpg" TargetMode="Externa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366138/14-821-cities-cultural-dimensio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smithschool.ox.ac.uk/smith-in-the-city-evening-seminar-ser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catholic-chaplaincy.org.uk/wp-content/uploads/2010/02/crystal-ball.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B06D6D5-FFDF-464C-B3CC-7E0D4594646B}"/>
              </a:ext>
            </a:extLst>
          </p:cNvPr>
          <p:cNvSpPr>
            <a:spLocks noGrp="1"/>
          </p:cNvSpPr>
          <p:nvPr>
            <p:ph type="title"/>
          </p:nvPr>
        </p:nvSpPr>
        <p:spPr>
          <a:xfrm>
            <a:off x="457200" y="44624"/>
            <a:ext cx="8229600" cy="1584151"/>
          </a:xfrm>
        </p:spPr>
        <p:txBody>
          <a:bodyPr/>
          <a:lstStyle/>
          <a:p>
            <a:pPr algn="ctr"/>
            <a:br>
              <a:rPr lang="en-US" altLang="en-US" dirty="0">
                <a:ea typeface="ＭＳ Ｐゴシック" panose="020B0600070205080204" pitchFamily="34" charset="-128"/>
              </a:rPr>
            </a:br>
            <a:r>
              <a:rPr lang="en-US" altLang="en-US" sz="2400" dirty="0">
                <a:ea typeface="ＭＳ Ｐゴシック" panose="020B0600070205080204" pitchFamily="34" charset="-128"/>
              </a:rPr>
              <a:t>Leeds Civic Trust </a:t>
            </a:r>
            <a:r>
              <a:rPr lang="en-GB" altLang="en-US" sz="2400" dirty="0">
                <a:ea typeface="ＭＳ Ｐゴシック" panose="020B0600070205080204" pitchFamily="34" charset="-128"/>
              </a:rPr>
              <a:t>50</a:t>
            </a:r>
            <a:r>
              <a:rPr lang="en-GB" altLang="en-US" sz="2400" baseline="30000" dirty="0">
                <a:ea typeface="ＭＳ Ｐゴシック" panose="020B0600070205080204" pitchFamily="34" charset="-128"/>
              </a:rPr>
              <a:t>th</a:t>
            </a:r>
            <a:r>
              <a:rPr lang="en-GB" altLang="en-US" sz="2400" dirty="0">
                <a:ea typeface="ＭＳ Ｐゴシック" panose="020B0600070205080204" pitchFamily="34" charset="-128"/>
              </a:rPr>
              <a:t> Anniversary</a:t>
            </a:r>
            <a:br>
              <a:rPr lang="en-GB" altLang="en-US" sz="2400" dirty="0">
                <a:ea typeface="ＭＳ Ｐゴシック" panose="020B0600070205080204" pitchFamily="34" charset="-128"/>
              </a:rPr>
            </a:br>
            <a:endParaRPr lang="en-US" altLang="en-US" dirty="0">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939A7A3C-9B3A-CA4D-AE9F-34145F949EED}"/>
              </a:ext>
            </a:extLst>
          </p:cNvPr>
          <p:cNvSpPr>
            <a:spLocks noGrp="1"/>
          </p:cNvSpPr>
          <p:nvPr>
            <p:ph idx="1"/>
          </p:nvPr>
        </p:nvSpPr>
        <p:spPr>
          <a:xfrm>
            <a:off x="457200" y="1600200"/>
            <a:ext cx="8229600" cy="3916363"/>
          </a:xfrm>
        </p:spPr>
        <p:txBody>
          <a:bodyPr/>
          <a:lstStyle/>
          <a:p>
            <a:pPr marL="0" indent="0" algn="ctr">
              <a:buFontTx/>
              <a:buNone/>
              <a:defRPr/>
            </a:pPr>
            <a:r>
              <a:rPr lang="en-US" b="1" dirty="0">
                <a:solidFill>
                  <a:srgbClr val="3C8C93"/>
                </a:solidFill>
              </a:rPr>
              <a:t>The Next Fifty Years: </a:t>
            </a:r>
          </a:p>
          <a:p>
            <a:pPr marL="0" indent="0" algn="ctr">
              <a:buFontTx/>
              <a:buNone/>
              <a:defRPr/>
            </a:pPr>
            <a:r>
              <a:rPr lang="en-US" b="1" dirty="0">
                <a:solidFill>
                  <a:srgbClr val="3C8C93"/>
                </a:solidFill>
              </a:rPr>
              <a:t>Visions for the Future of Leeds </a:t>
            </a:r>
          </a:p>
          <a:p>
            <a:pPr marL="0" indent="0" algn="ctr">
              <a:buFontTx/>
              <a:buNone/>
              <a:defRPr/>
            </a:pPr>
            <a:r>
              <a:rPr lang="en-US" sz="2800" dirty="0"/>
              <a:t>How could global, national, regional and local trends influence the way Leeds develops? </a:t>
            </a:r>
          </a:p>
          <a:p>
            <a:pPr algn="ctr" eaLnBrk="1" hangingPunct="1">
              <a:defRPr/>
            </a:pPr>
            <a:endParaRPr lang="en-GB" dirty="0"/>
          </a:p>
          <a:p>
            <a:pPr marL="0" indent="0" algn="ctr" eaLnBrk="1" hangingPunct="1">
              <a:buFontTx/>
              <a:buNone/>
              <a:defRPr/>
            </a:pPr>
            <a:r>
              <a:rPr lang="en-GB" sz="2400" dirty="0"/>
              <a:t>Rachael Unsworth </a:t>
            </a:r>
            <a:r>
              <a:rPr lang="en-GB" sz="2400" dirty="0">
                <a:solidFill>
                  <a:srgbClr val="3C8C93"/>
                </a:solidFill>
              </a:rPr>
              <a:t>Future Directions</a:t>
            </a:r>
          </a:p>
          <a:p>
            <a:pPr marL="0" indent="0" algn="ctr" eaLnBrk="1" hangingPunct="1">
              <a:buNone/>
              <a:defRPr/>
            </a:pPr>
            <a:r>
              <a:rPr lang="en-GB" sz="2400" dirty="0"/>
              <a:t>Jamie Saunders </a:t>
            </a:r>
            <a:r>
              <a:rPr lang="en-GB" sz="2400" dirty="0" err="1">
                <a:solidFill>
                  <a:srgbClr val="3C8C93"/>
                </a:solidFill>
              </a:rPr>
              <a:t>Futuresedge</a:t>
            </a:r>
            <a:endParaRPr lang="en-GB" sz="2400" dirty="0">
              <a:solidFill>
                <a:srgbClr val="3C8C93"/>
              </a:solidFill>
            </a:endParaRPr>
          </a:p>
          <a:p>
            <a:pPr marL="0" indent="0" algn="ctr" eaLnBrk="1" hangingPunct="1">
              <a:buFontTx/>
              <a:buNone/>
              <a:defRPr/>
            </a:pPr>
            <a:endParaRPr lang="en-GB" sz="2400" dirty="0">
              <a:solidFill>
                <a:srgbClr val="3C8C93"/>
              </a:solidFill>
            </a:endParaRPr>
          </a:p>
          <a:p>
            <a:pPr>
              <a:defRPr/>
            </a:pPr>
            <a:endParaRPr lang="en-US" dirty="0"/>
          </a:p>
        </p:txBody>
      </p:sp>
      <p:sp>
        <p:nvSpPr>
          <p:cNvPr id="4" name="Slide Number Placeholder 3">
            <a:extLst>
              <a:ext uri="{FF2B5EF4-FFF2-40B4-BE49-F238E27FC236}">
                <a16:creationId xmlns:a16="http://schemas.microsoft.com/office/drawing/2014/main" id="{1BB73370-696B-BF46-AADE-698BAF626567}"/>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894857-6D34-8A4F-93BB-D7833EC92EC6}" type="slidenum">
              <a:rPr lang="en-GB" altLang="en-US" sz="1400"/>
              <a:pPr eaLnBrk="1" hangingPunct="1"/>
              <a:t>1</a:t>
            </a:fld>
            <a:endParaRPr lang="en-GB" altLang="en-US" sz="1400"/>
          </a:p>
        </p:txBody>
      </p:sp>
      <p:sp>
        <p:nvSpPr>
          <p:cNvPr id="17414" name="TextBox 6">
            <a:extLst>
              <a:ext uri="{FF2B5EF4-FFF2-40B4-BE49-F238E27FC236}">
                <a16:creationId xmlns:a16="http://schemas.microsoft.com/office/drawing/2014/main" id="{24A922FB-FA12-A644-8E78-D6335BF45EED}"/>
              </a:ext>
            </a:extLst>
          </p:cNvPr>
          <p:cNvSpPr txBox="1">
            <a:spLocks noChangeArrowheads="1"/>
          </p:cNvSpPr>
          <p:nvPr/>
        </p:nvSpPr>
        <p:spPr bwMode="auto">
          <a:xfrm>
            <a:off x="3419475" y="5732463"/>
            <a:ext cx="2881313" cy="801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100"/>
          </a:p>
          <a:p>
            <a:pPr eaLnBrk="1" hangingPunct="1"/>
            <a:r>
              <a:rPr lang="en-US" altLang="en-US"/>
              <a:t>Hosted by</a:t>
            </a:r>
          </a:p>
          <a:p>
            <a:pPr eaLnBrk="1" hangingPunct="1"/>
            <a:endParaRPr lang="en-US" altLang="en-US" sz="1100"/>
          </a:p>
        </p:txBody>
      </p:sp>
      <p:pic>
        <p:nvPicPr>
          <p:cNvPr id="17415" name="Picture 8" descr="Screen Shot 2015-05-17 at 11.40.48.png">
            <a:extLst>
              <a:ext uri="{FF2B5EF4-FFF2-40B4-BE49-F238E27FC236}">
                <a16:creationId xmlns:a16="http://schemas.microsoft.com/office/drawing/2014/main" id="{0A5EC65A-F7FF-2B4D-9F60-7C8E2A36960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076825" y="5805488"/>
            <a:ext cx="1201738"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0D9DF46E-C056-F544-BE6F-843B7BCB6A69}"/>
              </a:ext>
            </a:extLst>
          </p:cNvPr>
          <p:cNvSpPr>
            <a:spLocks noGrp="1"/>
          </p:cNvSpPr>
          <p:nvPr>
            <p:ph type="title"/>
          </p:nvPr>
        </p:nvSpPr>
        <p:spPr>
          <a:xfrm>
            <a:off x="427038" y="4763"/>
            <a:ext cx="8686800" cy="903287"/>
          </a:xfrm>
        </p:spPr>
        <p:txBody>
          <a:bodyPr/>
          <a:lstStyle/>
          <a:p>
            <a:r>
              <a:rPr lang="en-GB" altLang="en-US" sz="2800">
                <a:ea typeface="ＭＳ Ｐゴシック" panose="020B0600070205080204" pitchFamily="34" charset="-128"/>
              </a:rPr>
              <a:t>Some trends are more definite – for example:</a:t>
            </a:r>
          </a:p>
        </p:txBody>
      </p:sp>
      <p:sp>
        <p:nvSpPr>
          <p:cNvPr id="39938" name="Content Placeholder 2">
            <a:extLst>
              <a:ext uri="{FF2B5EF4-FFF2-40B4-BE49-F238E27FC236}">
                <a16:creationId xmlns:a16="http://schemas.microsoft.com/office/drawing/2014/main" id="{F6B0E521-87FA-4B4A-B01F-331EC5938CD2}"/>
              </a:ext>
            </a:extLst>
          </p:cNvPr>
          <p:cNvSpPr>
            <a:spLocks noGrp="1"/>
          </p:cNvSpPr>
          <p:nvPr>
            <p:ph idx="1"/>
          </p:nvPr>
        </p:nvSpPr>
        <p:spPr>
          <a:xfrm>
            <a:off x="457200" y="692150"/>
            <a:ext cx="8229600" cy="6165850"/>
          </a:xfrm>
        </p:spPr>
        <p:txBody>
          <a:bodyPr/>
          <a:lstStyle/>
          <a:p>
            <a:pPr>
              <a:defRPr/>
            </a:pPr>
            <a:r>
              <a:rPr lang="en-GB" sz="2400" dirty="0">
                <a:solidFill>
                  <a:srgbClr val="FFC000"/>
                </a:solidFill>
              </a:rPr>
              <a:t>Economic</a:t>
            </a:r>
            <a:r>
              <a:rPr lang="en-GB" sz="2400" dirty="0"/>
              <a:t> &amp; </a:t>
            </a:r>
            <a:r>
              <a:rPr lang="en-GB" sz="2400" dirty="0">
                <a:solidFill>
                  <a:schemeClr val="accent2">
                    <a:lumMod val="60000"/>
                    <a:lumOff val="40000"/>
                  </a:schemeClr>
                </a:solidFill>
              </a:rPr>
              <a:t>Technological</a:t>
            </a:r>
            <a:endParaRPr lang="en-GB" sz="2000" dirty="0"/>
          </a:p>
          <a:p>
            <a:pPr lvl="1">
              <a:defRPr/>
            </a:pPr>
            <a:r>
              <a:rPr lang="en-GB" sz="2000" dirty="0"/>
              <a:t>falling cost of technology + expansion of digital</a:t>
            </a:r>
          </a:p>
          <a:p>
            <a:pPr lvl="1">
              <a:defRPr/>
            </a:pPr>
            <a:r>
              <a:rPr lang="en-GB" sz="2000" dirty="0"/>
              <a:t>decreasing availability of fossil fuels</a:t>
            </a:r>
          </a:p>
          <a:p>
            <a:pPr lvl="1">
              <a:defRPr/>
            </a:pPr>
            <a:r>
              <a:rPr lang="en-GB" sz="2000" dirty="0"/>
              <a:t>expansion of knowledge economy, sharing economy, circular economy</a:t>
            </a:r>
          </a:p>
          <a:p>
            <a:pPr>
              <a:defRPr/>
            </a:pPr>
            <a:r>
              <a:rPr lang="en-GB" sz="2400" dirty="0">
                <a:solidFill>
                  <a:srgbClr val="0000FF"/>
                </a:solidFill>
              </a:rPr>
              <a:t>Demographic</a:t>
            </a:r>
            <a:r>
              <a:rPr lang="en-GB" sz="2800" dirty="0"/>
              <a:t> </a:t>
            </a:r>
          </a:p>
          <a:p>
            <a:pPr lvl="1">
              <a:defRPr/>
            </a:pPr>
            <a:r>
              <a:rPr lang="en-GB" sz="2000" dirty="0"/>
              <a:t>ageing population</a:t>
            </a:r>
          </a:p>
          <a:p>
            <a:pPr lvl="1">
              <a:defRPr/>
            </a:pPr>
            <a:r>
              <a:rPr lang="en-GB" sz="2000" dirty="0"/>
              <a:t>lower fertility rates</a:t>
            </a:r>
          </a:p>
          <a:p>
            <a:pPr>
              <a:defRPr/>
            </a:pPr>
            <a:r>
              <a:rPr lang="en-GB" sz="2400" dirty="0">
                <a:solidFill>
                  <a:srgbClr val="FAA4BD"/>
                </a:solidFill>
              </a:rPr>
              <a:t>Social</a:t>
            </a:r>
          </a:p>
          <a:p>
            <a:pPr lvl="1">
              <a:defRPr/>
            </a:pPr>
            <a:r>
              <a:rPr lang="en-GB" sz="2000" dirty="0"/>
              <a:t>continuing demand for face-to-face but greater flexibility</a:t>
            </a:r>
          </a:p>
          <a:p>
            <a:pPr>
              <a:defRPr/>
            </a:pPr>
            <a:r>
              <a:rPr lang="en-GB" sz="2400" dirty="0">
                <a:solidFill>
                  <a:srgbClr val="92D050"/>
                </a:solidFill>
              </a:rPr>
              <a:t>Environmental</a:t>
            </a:r>
          </a:p>
          <a:p>
            <a:pPr lvl="1">
              <a:defRPr/>
            </a:pPr>
            <a:r>
              <a:rPr lang="en-GB" sz="2000" dirty="0"/>
              <a:t>increasing threats to biodiversity</a:t>
            </a:r>
          </a:p>
          <a:p>
            <a:pPr lvl="1">
              <a:defRPr/>
            </a:pPr>
            <a:r>
              <a:rPr lang="en-GB" sz="2000" dirty="0"/>
              <a:t>growing impact of climate change</a:t>
            </a:r>
          </a:p>
          <a:p>
            <a:pPr>
              <a:defRPr/>
            </a:pPr>
            <a:r>
              <a:rPr lang="en-GB" sz="2400" dirty="0">
                <a:solidFill>
                  <a:srgbClr val="FF0000"/>
                </a:solidFill>
              </a:rPr>
              <a:t>Political</a:t>
            </a:r>
          </a:p>
          <a:p>
            <a:pPr lvl="1">
              <a:defRPr/>
            </a:pPr>
            <a:r>
              <a:rPr lang="en-GB" sz="2000" dirty="0"/>
              <a:t>Unequal access to resources and opportunities</a:t>
            </a:r>
          </a:p>
          <a:p>
            <a:pPr lvl="1">
              <a:defRPr/>
            </a:pPr>
            <a:endParaRPr lang="en-GB" sz="2000" dirty="0"/>
          </a:p>
        </p:txBody>
      </p:sp>
      <p:sp>
        <p:nvSpPr>
          <p:cNvPr id="34819" name="Slide Number Placeholder 3">
            <a:extLst>
              <a:ext uri="{FF2B5EF4-FFF2-40B4-BE49-F238E27FC236}">
                <a16:creationId xmlns:a16="http://schemas.microsoft.com/office/drawing/2014/main" id="{0A93AD94-6383-C947-848E-42641A44C8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030534-A770-904D-9593-84EADF21D620}" type="slidenum">
              <a:rPr lang="en-GB" altLang="en-US" sz="1400">
                <a:solidFill>
                  <a:schemeClr val="bg1"/>
                </a:solidFill>
              </a:rPr>
              <a:pPr eaLnBrk="1" hangingPunct="1"/>
              <a:t>10</a:t>
            </a:fld>
            <a:endParaRPr lang="en-GB" altLang="en-US" sz="140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3199C0C3-8054-194F-AE68-DA6B04D694F2}"/>
              </a:ext>
            </a:extLst>
          </p:cNvPr>
          <p:cNvSpPr>
            <a:spLocks noGrp="1"/>
          </p:cNvSpPr>
          <p:nvPr>
            <p:ph type="title"/>
          </p:nvPr>
        </p:nvSpPr>
        <p:spPr>
          <a:xfrm>
            <a:off x="1763713" y="274638"/>
            <a:ext cx="5832475" cy="1143000"/>
          </a:xfrm>
        </p:spPr>
        <p:txBody>
          <a:bodyPr/>
          <a:lstStyle/>
          <a:p>
            <a:r>
              <a:rPr lang="en-GB" altLang="en-US" sz="3200">
                <a:ea typeface="ＭＳ Ｐゴシック" panose="020B0600070205080204" pitchFamily="34" charset="-128"/>
              </a:rPr>
              <a:t>What might be the implications of these trends for cities?</a:t>
            </a:r>
          </a:p>
        </p:txBody>
      </p:sp>
      <p:sp>
        <p:nvSpPr>
          <p:cNvPr id="21507" name="Content Placeholder 2">
            <a:extLst>
              <a:ext uri="{FF2B5EF4-FFF2-40B4-BE49-F238E27FC236}">
                <a16:creationId xmlns:a16="http://schemas.microsoft.com/office/drawing/2014/main" id="{7767F5AC-78B3-3046-9A36-CC6868DCE829}"/>
              </a:ext>
            </a:extLst>
          </p:cNvPr>
          <p:cNvSpPr>
            <a:spLocks noGrp="1"/>
          </p:cNvSpPr>
          <p:nvPr>
            <p:ph idx="1"/>
          </p:nvPr>
        </p:nvSpPr>
        <p:spPr>
          <a:xfrm>
            <a:off x="457200" y="1600200"/>
            <a:ext cx="7067550" cy="4852988"/>
          </a:xfrm>
        </p:spPr>
        <p:txBody>
          <a:bodyPr/>
          <a:lstStyle/>
          <a:p>
            <a:r>
              <a:rPr lang="en-GB" altLang="en-US" sz="2000">
                <a:ea typeface="ＭＳ Ｐゴシック" panose="020B0600070205080204" pitchFamily="34" charset="-128"/>
              </a:rPr>
              <a:t>constraints on wealth creation – different approaches to value, rewards, funding, spending</a:t>
            </a:r>
          </a:p>
          <a:p>
            <a:r>
              <a:rPr lang="en-GB" altLang="en-US" sz="2000">
                <a:ea typeface="ＭＳ Ｐゴシック" panose="020B0600070205080204" pitchFamily="34" charset="-128"/>
              </a:rPr>
              <a:t>more attention to connections and inclusivity</a:t>
            </a:r>
          </a:p>
          <a:p>
            <a:r>
              <a:rPr lang="en-GB" altLang="en-US" sz="2000">
                <a:ea typeface="ＭＳ Ｐゴシック" panose="020B0600070205080204" pitchFamily="34" charset="-128"/>
              </a:rPr>
              <a:t>changing travel patterns and thus infrastructure</a:t>
            </a:r>
          </a:p>
          <a:p>
            <a:r>
              <a:rPr lang="en-GB" altLang="en-US" sz="2000">
                <a:ea typeface="ＭＳ Ｐゴシック" panose="020B0600070205080204" pitchFamily="34" charset="-128"/>
              </a:rPr>
              <a:t>less or different spending: less demand for retail property</a:t>
            </a:r>
          </a:p>
          <a:p>
            <a:r>
              <a:rPr lang="en-GB" altLang="en-US" sz="2000">
                <a:ea typeface="ＭＳ Ｐゴシック" panose="020B0600070205080204" pitchFamily="34" charset="-128"/>
              </a:rPr>
              <a:t>less demand for office space – especially out of town</a:t>
            </a:r>
          </a:p>
          <a:p>
            <a:r>
              <a:rPr lang="en-GB" altLang="en-US" sz="2000">
                <a:ea typeface="ＭＳ Ｐゴシック" panose="020B0600070205080204" pitchFamily="34" charset="-128"/>
              </a:rPr>
              <a:t>More demand for creative space</a:t>
            </a:r>
          </a:p>
          <a:p>
            <a:r>
              <a:rPr lang="en-GB" altLang="en-US" sz="2000">
                <a:ea typeface="ＭＳ Ｐゴシック" panose="020B0600070205080204" pitchFamily="34" charset="-128"/>
              </a:rPr>
              <a:t>changing requirements for education</a:t>
            </a:r>
          </a:p>
          <a:p>
            <a:r>
              <a:rPr lang="en-GB" altLang="en-US" sz="2000">
                <a:ea typeface="ＭＳ Ｐゴシック" panose="020B0600070205080204" pitchFamily="34" charset="-128"/>
              </a:rPr>
              <a:t>targeted information delivered in real time</a:t>
            </a:r>
          </a:p>
          <a:p>
            <a:r>
              <a:rPr lang="en-GB" altLang="en-US" sz="2000">
                <a:ea typeface="ＭＳ Ｐゴシック" panose="020B0600070205080204" pitchFamily="34" charset="-128"/>
              </a:rPr>
              <a:t>higher priority to greening </a:t>
            </a:r>
          </a:p>
          <a:p>
            <a:r>
              <a:rPr lang="en-GB" altLang="en-US" sz="2000">
                <a:ea typeface="ＭＳ Ｐゴシック" panose="020B0600070205080204" pitchFamily="34" charset="-128"/>
              </a:rPr>
              <a:t>support for more growing space </a:t>
            </a:r>
          </a:p>
          <a:p>
            <a:r>
              <a:rPr lang="en-GB" altLang="en-US" sz="2000">
                <a:ea typeface="ＭＳ Ｐゴシック" panose="020B0600070205080204" pitchFamily="34" charset="-128"/>
              </a:rPr>
              <a:t>more options for free activities – act as a draw</a:t>
            </a:r>
          </a:p>
          <a:p>
            <a:pPr>
              <a:buFontTx/>
              <a:buNone/>
            </a:pPr>
            <a:r>
              <a:rPr lang="en-GB" altLang="en-US" sz="2800">
                <a:solidFill>
                  <a:srgbClr val="92D050"/>
                </a:solidFill>
                <a:ea typeface="ＭＳ Ｐゴシック" panose="020B0600070205080204" pitchFamily="34" charset="-128"/>
              </a:rPr>
              <a:t>●●● your thoughts?</a:t>
            </a:r>
          </a:p>
          <a:p>
            <a:pPr>
              <a:buFontTx/>
              <a:buNone/>
            </a:pPr>
            <a:endParaRPr lang="en-GB"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69E409B4-86A1-B741-99E1-DDB46F99CA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FFAA139-01D9-5F40-8586-0D0786DEE89E}" type="slidenum">
              <a:rPr lang="en-GB" altLang="en-US" sz="1400">
                <a:solidFill>
                  <a:schemeClr val="bg1"/>
                </a:solidFill>
              </a:rPr>
              <a:pPr eaLnBrk="1" hangingPunct="1"/>
              <a:t>11</a:t>
            </a:fld>
            <a:endParaRPr lang="en-GB" alt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507">
                                            <p:txEl>
                                              <p:pRg st="7" end="7"/>
                                            </p:txEl>
                                          </p:spTgt>
                                        </p:tgtEl>
                                        <p:attrNameLst>
                                          <p:attrName>style.visibility</p:attrName>
                                        </p:attrNameLst>
                                      </p:cBhvr>
                                      <p:to>
                                        <p:strVal val="visible"/>
                                      </p:to>
                                    </p:set>
                                    <p:anim calcmode="lin" valueType="num">
                                      <p:cBhvr additive="base">
                                        <p:cTn id="49" dur="5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5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1507">
                                            <p:txEl>
                                              <p:pRg st="8" end="8"/>
                                            </p:txEl>
                                          </p:spTgt>
                                        </p:tgtEl>
                                        <p:attrNameLst>
                                          <p:attrName>style.visibility</p:attrName>
                                        </p:attrNameLst>
                                      </p:cBhvr>
                                      <p:to>
                                        <p:strVal val="visible"/>
                                      </p:to>
                                    </p:set>
                                    <p:anim calcmode="lin" valueType="num">
                                      <p:cBhvr additive="base">
                                        <p:cTn id="5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1507">
                                            <p:txEl>
                                              <p:pRg st="9" end="9"/>
                                            </p:txEl>
                                          </p:spTgt>
                                        </p:tgtEl>
                                        <p:attrNameLst>
                                          <p:attrName>style.visibility</p:attrName>
                                        </p:attrNameLst>
                                      </p:cBhvr>
                                      <p:to>
                                        <p:strVal val="visible"/>
                                      </p:to>
                                    </p:set>
                                    <p:anim calcmode="lin" valueType="num">
                                      <p:cBhvr additive="base">
                                        <p:cTn id="61" dur="5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150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1507">
                                            <p:txEl>
                                              <p:pRg st="10" end="10"/>
                                            </p:txEl>
                                          </p:spTgt>
                                        </p:tgtEl>
                                        <p:attrNameLst>
                                          <p:attrName>style.visibility</p:attrName>
                                        </p:attrNameLst>
                                      </p:cBhvr>
                                      <p:to>
                                        <p:strVal val="visible"/>
                                      </p:to>
                                    </p:set>
                                    <p:anim calcmode="lin" valueType="num">
                                      <p:cBhvr additive="base">
                                        <p:cTn id="67" dur="500" fill="hold"/>
                                        <p:tgtEl>
                                          <p:spTgt spid="2150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150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507">
                                            <p:txEl>
                                              <p:pRg st="11" end="11"/>
                                            </p:txEl>
                                          </p:spTgt>
                                        </p:tgtEl>
                                        <p:attrNameLst>
                                          <p:attrName>style.visibility</p:attrName>
                                        </p:attrNameLst>
                                      </p:cBhvr>
                                      <p:to>
                                        <p:strVal val="visible"/>
                                      </p:to>
                                    </p:set>
                                    <p:anim calcmode="lin" valueType="num">
                                      <p:cBhvr additive="base">
                                        <p:cTn id="73" dur="500" fill="hold"/>
                                        <p:tgtEl>
                                          <p:spTgt spid="2150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150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CD65E8DA-8D0B-5B4F-8F80-99BE805448CD}"/>
              </a:ext>
            </a:extLst>
          </p:cNvPr>
          <p:cNvSpPr>
            <a:spLocks noGrp="1"/>
          </p:cNvSpPr>
          <p:nvPr>
            <p:ph type="title"/>
          </p:nvPr>
        </p:nvSpPr>
        <p:spPr>
          <a:xfrm>
            <a:off x="1403648" y="274638"/>
            <a:ext cx="7283152" cy="1143000"/>
          </a:xfrm>
        </p:spPr>
        <p:txBody>
          <a:bodyPr/>
          <a:lstStyle/>
          <a:p>
            <a:r>
              <a:rPr lang="en-US" altLang="en-US" dirty="0">
                <a:solidFill>
                  <a:srgbClr val="BBE0E3"/>
                </a:solidFill>
                <a:ea typeface="ＭＳ Ｐゴシック" panose="020B0600070205080204" pitchFamily="34" charset="-128"/>
              </a:rPr>
              <a:t>More uncertain futures</a:t>
            </a:r>
          </a:p>
        </p:txBody>
      </p:sp>
      <p:sp>
        <p:nvSpPr>
          <p:cNvPr id="38914" name="Content Placeholder 2">
            <a:extLst>
              <a:ext uri="{FF2B5EF4-FFF2-40B4-BE49-F238E27FC236}">
                <a16:creationId xmlns:a16="http://schemas.microsoft.com/office/drawing/2014/main" id="{17C43994-6724-EA44-9E35-BACD021D8642}"/>
              </a:ext>
            </a:extLst>
          </p:cNvPr>
          <p:cNvSpPr>
            <a:spLocks noGrp="1"/>
          </p:cNvSpPr>
          <p:nvPr>
            <p:ph idx="1"/>
          </p:nvPr>
        </p:nvSpPr>
        <p:spPr>
          <a:xfrm>
            <a:off x="1043608" y="1600200"/>
            <a:ext cx="7643192" cy="4525963"/>
          </a:xfrm>
        </p:spPr>
        <p:txBody>
          <a:bodyPr/>
          <a:lstStyle/>
          <a:p>
            <a:r>
              <a:rPr lang="en-US" altLang="en-US" sz="2800" dirty="0">
                <a:ea typeface="ＭＳ Ｐゴシック" panose="020B0600070205080204" pitchFamily="34" charset="-128"/>
              </a:rPr>
              <a:t>Impacts of climate change?</a:t>
            </a:r>
          </a:p>
          <a:p>
            <a:r>
              <a:rPr lang="en-US" altLang="en-US" sz="2800" dirty="0">
                <a:ea typeface="ＭＳ Ｐゴシック" panose="020B0600070205080204" pitchFamily="34" charset="-128"/>
              </a:rPr>
              <a:t>Technology?</a:t>
            </a:r>
          </a:p>
          <a:p>
            <a:r>
              <a:rPr lang="en-US" altLang="en-US" sz="2800" dirty="0">
                <a:ea typeface="ＭＳ Ｐゴシック" panose="020B0600070205080204" pitchFamily="34" charset="-128"/>
              </a:rPr>
              <a:t>Migration?</a:t>
            </a:r>
          </a:p>
          <a:p>
            <a:r>
              <a:rPr lang="en-US" altLang="en-US" sz="2800" dirty="0">
                <a:ea typeface="ＭＳ Ｐゴシック" panose="020B0600070205080204" pitchFamily="34" charset="-128"/>
              </a:rPr>
              <a:t>International power relations?</a:t>
            </a:r>
          </a:p>
          <a:p>
            <a:r>
              <a:rPr lang="en-US" altLang="en-US" sz="2800" dirty="0">
                <a:ea typeface="ＭＳ Ｐゴシック" panose="020B0600070205080204" pitchFamily="34" charset="-128"/>
              </a:rPr>
              <a:t>Governance?</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8179BA40-FED2-754B-9411-2E3BB406B781}"/>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9CD44F-A58E-1F42-BA5C-9013D10358AC}" type="slidenum">
              <a:rPr lang="en-GB" altLang="en-US" sz="1400"/>
              <a:pPr eaLnBrk="1" hangingPunct="1"/>
              <a:t>12</a:t>
            </a:fld>
            <a:endParaRPr lang="en-GB" altLang="en-US"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8EA2CF13-9EA4-4C4F-BA91-B5BDE519BCCC}"/>
              </a:ext>
            </a:extLst>
          </p:cNvPr>
          <p:cNvSpPr>
            <a:spLocks noGrp="1"/>
          </p:cNvSpPr>
          <p:nvPr>
            <p:ph type="title"/>
          </p:nvPr>
        </p:nvSpPr>
        <p:spPr>
          <a:xfrm>
            <a:off x="827584" y="274638"/>
            <a:ext cx="7859216" cy="1143000"/>
          </a:xfrm>
        </p:spPr>
        <p:txBody>
          <a:bodyPr/>
          <a:lstStyle/>
          <a:p>
            <a:r>
              <a:rPr lang="en-GB" altLang="en-US" dirty="0">
                <a:solidFill>
                  <a:srgbClr val="BBE0E3"/>
                </a:solidFill>
                <a:ea typeface="ＭＳ Ｐゴシック" panose="020B0600070205080204" pitchFamily="34" charset="-128"/>
              </a:rPr>
              <a:t>How should the city react?</a:t>
            </a:r>
            <a:br>
              <a:rPr lang="en-GB" altLang="en-US" dirty="0">
                <a:solidFill>
                  <a:srgbClr val="BBE0E3"/>
                </a:solidFill>
                <a:ea typeface="ＭＳ Ｐゴシック" panose="020B0600070205080204" pitchFamily="34" charset="-128"/>
              </a:rPr>
            </a:br>
            <a:r>
              <a:rPr lang="en-GB" altLang="en-US" dirty="0">
                <a:solidFill>
                  <a:srgbClr val="BBE0E3"/>
                </a:solidFill>
                <a:ea typeface="ＭＳ Ｐゴシック" panose="020B0600070205080204" pitchFamily="34" charset="-128"/>
              </a:rPr>
              <a:t>Civic Trust’s role?</a:t>
            </a:r>
          </a:p>
        </p:txBody>
      </p:sp>
      <p:sp>
        <p:nvSpPr>
          <p:cNvPr id="40962" name="Content Placeholder 2">
            <a:extLst>
              <a:ext uri="{FF2B5EF4-FFF2-40B4-BE49-F238E27FC236}">
                <a16:creationId xmlns:a16="http://schemas.microsoft.com/office/drawing/2014/main" id="{E445F6CC-47A4-E448-99D2-35D85762793D}"/>
              </a:ext>
            </a:extLst>
          </p:cNvPr>
          <p:cNvSpPr>
            <a:spLocks noGrp="1"/>
          </p:cNvSpPr>
          <p:nvPr>
            <p:ph idx="1"/>
          </p:nvPr>
        </p:nvSpPr>
        <p:spPr>
          <a:xfrm>
            <a:off x="827584" y="1989138"/>
            <a:ext cx="6563816" cy="4525962"/>
          </a:xfrm>
        </p:spPr>
        <p:txBody>
          <a:bodyPr/>
          <a:lstStyle/>
          <a:p>
            <a:pPr marL="514350" indent="-514350">
              <a:buFontTx/>
              <a:buAutoNum type="alphaUcPeriod"/>
            </a:pPr>
            <a:r>
              <a:rPr lang="en-US" altLang="en-US" sz="2800" dirty="0">
                <a:ea typeface="ＭＳ Ｐゴシック" panose="020B0600070205080204" pitchFamily="34" charset="-128"/>
              </a:rPr>
              <a:t>predict and control?</a:t>
            </a:r>
          </a:p>
          <a:p>
            <a:pPr marL="514350" indent="-514350">
              <a:buFontTx/>
              <a:buAutoNum type="alphaUcPeriod"/>
            </a:pPr>
            <a:r>
              <a:rPr lang="en-US" altLang="en-US" sz="2800" dirty="0">
                <a:ea typeface="ＭＳ Ｐゴシック" panose="020B0600070205080204" pitchFamily="34" charset="-128"/>
              </a:rPr>
              <a:t>try to accommodate changes that cannot be avoided?</a:t>
            </a:r>
          </a:p>
          <a:p>
            <a:pPr marL="514350" indent="-514350">
              <a:buFontTx/>
              <a:buAutoNum type="alphaUcPeriod"/>
            </a:pPr>
            <a:r>
              <a:rPr lang="en-US" altLang="en-US" sz="2800" dirty="0">
                <a:ea typeface="ＭＳ Ｐゴシック" panose="020B0600070205080204" pitchFamily="34" charset="-128"/>
              </a:rPr>
              <a:t>prepare for all eventualities?</a:t>
            </a:r>
          </a:p>
          <a:p>
            <a:pPr marL="514350" indent="-514350">
              <a:buFontTx/>
              <a:buAutoNum type="alphaUcPeriod"/>
            </a:pPr>
            <a:r>
              <a:rPr lang="en-US" altLang="en-US" sz="2800" dirty="0">
                <a:ea typeface="ＭＳ Ｐゴシック" panose="020B0600070205080204" pitchFamily="34" charset="-128"/>
              </a:rPr>
              <a:t>try to counteract negative changes and promote positive ones?</a:t>
            </a:r>
          </a:p>
          <a:p>
            <a:pPr marL="514350" indent="-514350">
              <a:buFontTx/>
              <a:buAutoNum type="alphaUcPeriod"/>
            </a:pPr>
            <a:r>
              <a:rPr lang="en-US" altLang="en-US" sz="2800" dirty="0">
                <a:ea typeface="ＭＳ Ｐゴシック" panose="020B0600070205080204" pitchFamily="34" charset="-128"/>
              </a:rPr>
              <a:t>mix of approaches?</a:t>
            </a:r>
          </a:p>
        </p:txBody>
      </p:sp>
      <p:sp>
        <p:nvSpPr>
          <p:cNvPr id="40963" name="Slide Number Placeholder 3">
            <a:extLst>
              <a:ext uri="{FF2B5EF4-FFF2-40B4-BE49-F238E27FC236}">
                <a16:creationId xmlns:a16="http://schemas.microsoft.com/office/drawing/2014/main" id="{5B781E3E-4323-1F47-A7BA-BEF177D16CC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304D459-31B9-AB46-933E-42C943B9B907}" type="slidenum">
              <a:rPr lang="en-GB" altLang="en-US" sz="1400">
                <a:solidFill>
                  <a:schemeClr val="bg1"/>
                </a:solidFill>
              </a:rPr>
              <a:pPr eaLnBrk="1" hangingPunct="1"/>
              <a:t>13</a:t>
            </a:fld>
            <a:endParaRPr lang="en-GB" altLang="en-US" sz="140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23858DA6-EC54-F241-AC13-B9479CD1F66F}"/>
              </a:ext>
            </a:extLst>
          </p:cNvPr>
          <p:cNvSpPr>
            <a:spLocks noGrp="1"/>
          </p:cNvSpPr>
          <p:nvPr>
            <p:ph type="title"/>
          </p:nvPr>
        </p:nvSpPr>
        <p:spPr>
          <a:xfrm>
            <a:off x="827583" y="260350"/>
            <a:ext cx="7870329" cy="1143000"/>
          </a:xfrm>
        </p:spPr>
        <p:txBody>
          <a:bodyPr/>
          <a:lstStyle/>
          <a:p>
            <a:r>
              <a:rPr lang="en-GB" altLang="en-US" dirty="0">
                <a:solidFill>
                  <a:srgbClr val="BBE0E3"/>
                </a:solidFill>
                <a:ea typeface="ＭＳ Ｐゴシック" panose="020B0600070205080204" pitchFamily="34" charset="-128"/>
              </a:rPr>
              <a:t>Forecasting or scenarios?</a:t>
            </a:r>
          </a:p>
        </p:txBody>
      </p:sp>
      <p:sp>
        <p:nvSpPr>
          <p:cNvPr id="43010" name="Content Placeholder 2">
            <a:extLst>
              <a:ext uri="{FF2B5EF4-FFF2-40B4-BE49-F238E27FC236}">
                <a16:creationId xmlns:a16="http://schemas.microsoft.com/office/drawing/2014/main" id="{EEC64C41-5B53-5141-B4E3-BA6BAD85B0D7}"/>
              </a:ext>
            </a:extLst>
          </p:cNvPr>
          <p:cNvSpPr>
            <a:spLocks noGrp="1"/>
          </p:cNvSpPr>
          <p:nvPr>
            <p:ph idx="1"/>
          </p:nvPr>
        </p:nvSpPr>
        <p:spPr>
          <a:xfrm>
            <a:off x="457200" y="1600200"/>
            <a:ext cx="7859713" cy="4525963"/>
          </a:xfrm>
        </p:spPr>
        <p:txBody>
          <a:bodyPr/>
          <a:lstStyle/>
          <a:p>
            <a:pPr>
              <a:buFontTx/>
              <a:buNone/>
            </a:pPr>
            <a:r>
              <a:rPr lang="en-GB" altLang="en-US" dirty="0">
                <a:ea typeface="ＭＳ Ｐゴシック" panose="020B0600070205080204" pitchFamily="34" charset="-128"/>
              </a:rPr>
              <a:t>	</a:t>
            </a:r>
            <a:r>
              <a:rPr lang="ja-JP" altLang="en-GB" sz="2800">
                <a:ea typeface="ＭＳ Ｐゴシック" panose="020B0600070205080204" pitchFamily="34" charset="-128"/>
              </a:rPr>
              <a:t>“</a:t>
            </a:r>
            <a:r>
              <a:rPr lang="en-GB" altLang="ja-JP" sz="2800" dirty="0">
                <a:ea typeface="ＭＳ Ｐゴシック" panose="020B0600070205080204" pitchFamily="34" charset="-128"/>
              </a:rPr>
              <a:t>Predicting exactly how cities are going to grow was extremely difficult because </a:t>
            </a:r>
            <a:r>
              <a:rPr lang="en-GB" altLang="ja-JP" sz="2800" dirty="0">
                <a:solidFill>
                  <a:srgbClr val="72BFC5"/>
                </a:solidFill>
                <a:ea typeface="ＭＳ Ｐゴシック" panose="020B0600070205080204" pitchFamily="34" charset="-128"/>
              </a:rPr>
              <a:t>every city does it a little bit differently. </a:t>
            </a:r>
            <a:r>
              <a:rPr lang="en-GB" altLang="ja-JP" sz="2800" dirty="0">
                <a:ea typeface="ＭＳ Ｐゴシック" panose="020B0600070205080204" pitchFamily="34" charset="-128"/>
              </a:rPr>
              <a:t>So what we did was to look at what we saw as the two extreme, yet realistic scenarios</a:t>
            </a:r>
            <a:r>
              <a:rPr lang="ja-JP" altLang="en-GB" sz="2800">
                <a:ea typeface="ＭＳ Ｐゴシック" panose="020B0600070205080204" pitchFamily="34" charset="-128"/>
              </a:rPr>
              <a:t>”</a:t>
            </a:r>
            <a:r>
              <a:rPr lang="en-GB" altLang="ja-JP" sz="2800" dirty="0">
                <a:ea typeface="ＭＳ Ｐゴシック" panose="020B0600070205080204" pitchFamily="34" charset="-128"/>
              </a:rPr>
              <a:t>. </a:t>
            </a:r>
          </a:p>
          <a:p>
            <a:pPr>
              <a:buFontTx/>
              <a:buNone/>
            </a:pPr>
            <a:r>
              <a:rPr lang="en-GB" altLang="en-US" sz="2800" dirty="0">
                <a:ea typeface="ＭＳ Ｐゴシック" panose="020B0600070205080204" pitchFamily="34" charset="-128"/>
              </a:rPr>
              <a:t>	</a:t>
            </a:r>
            <a:r>
              <a:rPr lang="en-GB" altLang="en-US" sz="2400" dirty="0" err="1">
                <a:ea typeface="ＭＳ Ｐゴシック" panose="020B0600070205080204" pitchFamily="34" charset="-128"/>
              </a:rPr>
              <a:t>Eigenbrod</a:t>
            </a:r>
            <a:r>
              <a:rPr lang="en-GB" altLang="en-US" sz="2400" dirty="0">
                <a:ea typeface="ＭＳ Ｐゴシック" panose="020B0600070205080204" pitchFamily="34" charset="-128"/>
              </a:rPr>
              <a:t>, F. (2011), University of Southampton: study of urban development and ecosystem services</a:t>
            </a:r>
          </a:p>
        </p:txBody>
      </p:sp>
      <p:sp>
        <p:nvSpPr>
          <p:cNvPr id="43011" name="Slide Number Placeholder 3">
            <a:extLst>
              <a:ext uri="{FF2B5EF4-FFF2-40B4-BE49-F238E27FC236}">
                <a16:creationId xmlns:a16="http://schemas.microsoft.com/office/drawing/2014/main" id="{621AA9BB-6A26-1143-85BC-CE21F5D4F0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907ADE-D82B-7F49-9023-9257DB091DE5}" type="slidenum">
              <a:rPr lang="en-GB" altLang="en-US" sz="1400">
                <a:solidFill>
                  <a:schemeClr val="bg1"/>
                </a:solidFill>
              </a:rPr>
              <a:pPr eaLnBrk="1" hangingPunct="1"/>
              <a:t>14</a:t>
            </a:fld>
            <a:endParaRPr lang="en-GB" altLang="en-US" sz="140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433B4A8A-42D2-9B47-8862-40C158884550}"/>
              </a:ext>
            </a:extLst>
          </p:cNvPr>
          <p:cNvSpPr>
            <a:spLocks noGrp="1"/>
          </p:cNvSpPr>
          <p:nvPr>
            <p:ph type="title"/>
          </p:nvPr>
        </p:nvSpPr>
        <p:spPr>
          <a:xfrm>
            <a:off x="395288" y="260350"/>
            <a:ext cx="8229600" cy="1143000"/>
          </a:xfrm>
        </p:spPr>
        <p:txBody>
          <a:bodyPr/>
          <a:lstStyle/>
          <a:p>
            <a:pPr algn="ctr"/>
            <a:r>
              <a:rPr lang="en-GB" altLang="en-US">
                <a:solidFill>
                  <a:srgbClr val="BBE0E3"/>
                </a:solidFill>
                <a:ea typeface="ＭＳ Ｐゴシック" panose="020B0600070205080204" pitchFamily="34" charset="-128"/>
              </a:rPr>
              <a:t>Scenario planning </a:t>
            </a:r>
            <a:br>
              <a:rPr lang="en-GB" altLang="en-US">
                <a:solidFill>
                  <a:srgbClr val="BBE0E3"/>
                </a:solidFill>
                <a:ea typeface="ＭＳ Ｐゴシック" panose="020B0600070205080204" pitchFamily="34" charset="-128"/>
              </a:rPr>
            </a:br>
            <a:r>
              <a:rPr lang="en-GB" altLang="en-US" sz="3200">
                <a:ea typeface="ＭＳ Ｐゴシック" panose="020B0600070205080204" pitchFamily="34" charset="-128"/>
              </a:rPr>
              <a:t>– </a:t>
            </a:r>
            <a:r>
              <a:rPr lang="en-GB" altLang="en-US" sz="2800">
                <a:ea typeface="ＭＳ Ｐゴシック" panose="020B0600070205080204" pitchFamily="34" charset="-128"/>
              </a:rPr>
              <a:t>pioneered by Shell from 1970s</a:t>
            </a:r>
          </a:p>
        </p:txBody>
      </p:sp>
      <p:sp>
        <p:nvSpPr>
          <p:cNvPr id="45058" name="Content Placeholder 2">
            <a:extLst>
              <a:ext uri="{FF2B5EF4-FFF2-40B4-BE49-F238E27FC236}">
                <a16:creationId xmlns:a16="http://schemas.microsoft.com/office/drawing/2014/main" id="{D0371974-A897-6744-A199-33EE1B04C5FA}"/>
              </a:ext>
            </a:extLst>
          </p:cNvPr>
          <p:cNvSpPr>
            <a:spLocks noGrp="1"/>
          </p:cNvSpPr>
          <p:nvPr>
            <p:ph idx="1"/>
          </p:nvPr>
        </p:nvSpPr>
        <p:spPr>
          <a:xfrm>
            <a:off x="457200" y="2060575"/>
            <a:ext cx="5051425" cy="4065588"/>
          </a:xfrm>
        </p:spPr>
        <p:txBody>
          <a:bodyPr/>
          <a:lstStyle/>
          <a:p>
            <a:pPr marL="0" indent="0">
              <a:buFontTx/>
              <a:buNone/>
            </a:pPr>
            <a:r>
              <a:rPr lang="en-GB" altLang="en-US" sz="2800">
                <a:ea typeface="ＭＳ Ｐゴシック" panose="020B0600070205080204" pitchFamily="34" charset="-128"/>
              </a:rPr>
              <a:t>Scenarios are stories that consider </a:t>
            </a:r>
            <a:r>
              <a:rPr lang="ja-JP" altLang="en-GB" sz="2800">
                <a:ea typeface="ＭＳ Ｐゴシック" panose="020B0600070205080204" pitchFamily="34" charset="-128"/>
              </a:rPr>
              <a:t>“</a:t>
            </a:r>
            <a:r>
              <a:rPr lang="en-GB" altLang="ja-JP" sz="2800">
                <a:ea typeface="ＭＳ Ｐゴシック" panose="020B0600070205080204" pitchFamily="34" charset="-128"/>
              </a:rPr>
              <a:t>what if?</a:t>
            </a:r>
            <a:r>
              <a:rPr lang="ja-JP" altLang="en-GB" sz="2800">
                <a:ea typeface="ＭＳ Ｐゴシック" panose="020B0600070205080204" pitchFamily="34" charset="-128"/>
              </a:rPr>
              <a:t>”</a:t>
            </a:r>
            <a:r>
              <a:rPr lang="en-GB" altLang="ja-JP" sz="2800">
                <a:ea typeface="ＭＳ Ｐゴシック" panose="020B0600070205080204" pitchFamily="34" charset="-128"/>
              </a:rPr>
              <a:t> questions </a:t>
            </a:r>
          </a:p>
          <a:p>
            <a:pPr marL="0" indent="0">
              <a:buFontTx/>
              <a:buNone/>
            </a:pPr>
            <a:endParaRPr lang="en-GB" altLang="en-US" sz="2400">
              <a:ea typeface="ＭＳ Ｐゴシック" panose="020B0600070205080204" pitchFamily="34" charset="-128"/>
            </a:endParaRPr>
          </a:p>
          <a:p>
            <a:pPr marL="0" indent="0">
              <a:buFontTx/>
              <a:buNone/>
            </a:pPr>
            <a:r>
              <a:rPr lang="en-GB" altLang="en-US" sz="2400">
                <a:ea typeface="ＭＳ Ｐゴシック" panose="020B0600070205080204" pitchFamily="34" charset="-128"/>
              </a:rPr>
              <a:t>Forecasts focus on </a:t>
            </a:r>
            <a:r>
              <a:rPr lang="en-GB" altLang="en-US" sz="2400">
                <a:solidFill>
                  <a:srgbClr val="FFFF00"/>
                </a:solidFill>
                <a:ea typeface="ＭＳ Ｐゴシック" panose="020B0600070205080204" pitchFamily="34" charset="-128"/>
              </a:rPr>
              <a:t>probabilities</a:t>
            </a:r>
            <a:r>
              <a:rPr lang="en-GB" altLang="en-US" sz="2400">
                <a:ea typeface="ＭＳ Ｐゴシック" panose="020B0600070205080204" pitchFamily="34" charset="-128"/>
              </a:rPr>
              <a:t> </a:t>
            </a:r>
          </a:p>
          <a:p>
            <a:pPr marL="0" indent="0">
              <a:buFontTx/>
              <a:buNone/>
            </a:pPr>
            <a:endParaRPr lang="en-GB" altLang="en-US" sz="2400">
              <a:ea typeface="ＭＳ Ｐゴシック" panose="020B0600070205080204" pitchFamily="34" charset="-128"/>
            </a:endParaRPr>
          </a:p>
          <a:p>
            <a:pPr marL="0" indent="0">
              <a:buFontTx/>
              <a:buNone/>
            </a:pPr>
            <a:r>
              <a:rPr lang="en-GB" altLang="en-US" sz="2400">
                <a:ea typeface="ＭＳ Ｐゴシック" panose="020B0600070205080204" pitchFamily="34" charset="-128"/>
              </a:rPr>
              <a:t>Scenarios consider </a:t>
            </a:r>
            <a:r>
              <a:rPr lang="en-GB" altLang="en-US" sz="2400">
                <a:solidFill>
                  <a:srgbClr val="FFFF00"/>
                </a:solidFill>
                <a:ea typeface="ＭＳ Ｐゴシック" panose="020B0600070205080204" pitchFamily="34" charset="-128"/>
              </a:rPr>
              <a:t>a range of plausible futures</a:t>
            </a:r>
            <a:r>
              <a:rPr lang="en-GB" altLang="en-US" sz="2400">
                <a:ea typeface="ＭＳ Ｐゴシック" panose="020B0600070205080204" pitchFamily="34" charset="-128"/>
              </a:rPr>
              <a:t> &amp; how these could emerge from the realities of today</a:t>
            </a:r>
          </a:p>
        </p:txBody>
      </p:sp>
      <p:sp>
        <p:nvSpPr>
          <p:cNvPr id="45059" name="Slide Number Placeholder 3">
            <a:extLst>
              <a:ext uri="{FF2B5EF4-FFF2-40B4-BE49-F238E27FC236}">
                <a16:creationId xmlns:a16="http://schemas.microsoft.com/office/drawing/2014/main" id="{AE81D631-F06B-F54B-B0E7-4AC243892DE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6178A02-9027-234E-92A1-4A52639A89ED}" type="slidenum">
              <a:rPr lang="en-GB" altLang="en-US" sz="1400">
                <a:solidFill>
                  <a:schemeClr val="bg1"/>
                </a:solidFill>
              </a:rPr>
              <a:pPr eaLnBrk="1" hangingPunct="1"/>
              <a:t>15</a:t>
            </a:fld>
            <a:endParaRPr lang="en-GB" altLang="en-US" sz="1400">
              <a:solidFill>
                <a:schemeClr val="bg1"/>
              </a:solidFill>
            </a:endParaRPr>
          </a:p>
        </p:txBody>
      </p:sp>
      <p:pic>
        <p:nvPicPr>
          <p:cNvPr id="45060" name="Picture 2">
            <a:extLst>
              <a:ext uri="{FF2B5EF4-FFF2-40B4-BE49-F238E27FC236}">
                <a16:creationId xmlns:a16="http://schemas.microsoft.com/office/drawing/2014/main" id="{2B568D67-4FAC-494D-8E0C-88D61D4B921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8625" y="2205038"/>
            <a:ext cx="3352800" cy="335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277F18E-124E-B24D-8330-8B268242950B}"/>
              </a:ext>
            </a:extLst>
          </p:cNvPr>
          <p:cNvSpPr>
            <a:spLocks noGrp="1" noChangeArrowheads="1"/>
          </p:cNvSpPr>
          <p:nvPr>
            <p:ph type="title"/>
          </p:nvPr>
        </p:nvSpPr>
        <p:spPr/>
        <p:txBody>
          <a:bodyPr/>
          <a:lstStyle/>
          <a:p>
            <a:r>
              <a:rPr lang="en-GB" altLang="en-US">
                <a:ea typeface="ＭＳ Ｐゴシック" panose="020B0600070205080204" pitchFamily="34" charset="-128"/>
              </a:rPr>
              <a:t>Scenarios from </a:t>
            </a:r>
            <a:r>
              <a:rPr lang="en-GB" altLang="en-US" i="1">
                <a:ea typeface="ＭＳ Ｐゴシック" panose="020B0600070205080204" pitchFamily="34" charset="-128"/>
              </a:rPr>
              <a:t>21</a:t>
            </a:r>
            <a:r>
              <a:rPr lang="en-GB" altLang="en-US" i="1" baseline="30000">
                <a:ea typeface="ＭＳ Ｐゴシック" panose="020B0600070205080204" pitchFamily="34" charset="-128"/>
              </a:rPr>
              <a:t>st</a:t>
            </a:r>
            <a:r>
              <a:rPr lang="en-GB" altLang="en-US" i="1">
                <a:ea typeface="ＭＳ Ｐゴシック" panose="020B0600070205080204" pitchFamily="34" charset="-128"/>
              </a:rPr>
              <a:t> Century Leeds</a:t>
            </a:r>
          </a:p>
        </p:txBody>
      </p:sp>
      <p:pic>
        <p:nvPicPr>
          <p:cNvPr id="47106" name="Picture 4">
            <a:extLst>
              <a:ext uri="{FF2B5EF4-FFF2-40B4-BE49-F238E27FC236}">
                <a16:creationId xmlns:a16="http://schemas.microsoft.com/office/drawing/2014/main" id="{75D92AB3-6DBB-214A-97DB-0AB79CBAA26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88" y="1562100"/>
            <a:ext cx="43688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a:extLst>
              <a:ext uri="{FF2B5EF4-FFF2-40B4-BE49-F238E27FC236}">
                <a16:creationId xmlns:a16="http://schemas.microsoft.com/office/drawing/2014/main" id="{12F0BA07-F63D-3A47-8EAF-AE2F0D5C6D8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43438" y="1557338"/>
            <a:ext cx="4176712"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6">
            <a:extLst>
              <a:ext uri="{FF2B5EF4-FFF2-40B4-BE49-F238E27FC236}">
                <a16:creationId xmlns:a16="http://schemas.microsoft.com/office/drawing/2014/main" id="{4C37178F-95BE-9B4B-865C-52450A23FB3F}"/>
              </a:ext>
            </a:extLst>
          </p:cNvPr>
          <p:cNvSpPr txBox="1">
            <a:spLocks noChangeArrowheads="1"/>
          </p:cNvSpPr>
          <p:nvPr/>
        </p:nvSpPr>
        <p:spPr bwMode="auto">
          <a:xfrm>
            <a:off x="3419475" y="5876925"/>
            <a:ext cx="572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b="1"/>
              <a:t>In which cities around the world has the vision of one person or group been crucial?</a:t>
            </a:r>
          </a:p>
        </p:txBody>
      </p:sp>
      <p:sp>
        <p:nvSpPr>
          <p:cNvPr id="47109" name="Slide Number Placeholder 5">
            <a:extLst>
              <a:ext uri="{FF2B5EF4-FFF2-40B4-BE49-F238E27FC236}">
                <a16:creationId xmlns:a16="http://schemas.microsoft.com/office/drawing/2014/main" id="{C6581D6E-070D-414F-9716-5679BE67C8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58255A-F54B-0645-9B1E-1A12783A0656}" type="slidenum">
              <a:rPr lang="en-GB" altLang="en-US" sz="1400">
                <a:solidFill>
                  <a:schemeClr val="bg1"/>
                </a:solidFill>
              </a:rPr>
              <a:pPr eaLnBrk="1" hangingPunct="1"/>
              <a:t>16</a:t>
            </a:fld>
            <a:endParaRPr lang="en-GB" altLang="en-US" sz="140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69CDA754-7AFA-4045-9D97-66DBA6E6F875}"/>
              </a:ext>
            </a:extLst>
          </p:cNvPr>
          <p:cNvSpPr>
            <a:spLocks noGrp="1"/>
          </p:cNvSpPr>
          <p:nvPr>
            <p:ph type="title"/>
          </p:nvPr>
        </p:nvSpPr>
        <p:spPr/>
        <p:txBody>
          <a:bodyPr/>
          <a:lstStyle/>
          <a:p>
            <a:r>
              <a:rPr lang="en-GB" altLang="en-US">
                <a:solidFill>
                  <a:srgbClr val="BBE0E3"/>
                </a:solidFill>
                <a:ea typeface="ＭＳ Ｐゴシック" panose="020B0600070205080204" pitchFamily="34" charset="-128"/>
              </a:rPr>
              <a:t>Why use scenarios?</a:t>
            </a:r>
          </a:p>
        </p:txBody>
      </p:sp>
      <p:sp>
        <p:nvSpPr>
          <p:cNvPr id="49154" name="Content Placeholder 2">
            <a:extLst>
              <a:ext uri="{FF2B5EF4-FFF2-40B4-BE49-F238E27FC236}">
                <a16:creationId xmlns:a16="http://schemas.microsoft.com/office/drawing/2014/main" id="{C17DE280-7D98-C047-A717-8441254DDD31}"/>
              </a:ext>
            </a:extLst>
          </p:cNvPr>
          <p:cNvSpPr>
            <a:spLocks noGrp="1"/>
          </p:cNvSpPr>
          <p:nvPr>
            <p:ph idx="1"/>
          </p:nvPr>
        </p:nvSpPr>
        <p:spPr/>
        <p:txBody>
          <a:bodyPr/>
          <a:lstStyle/>
          <a:p>
            <a:pPr>
              <a:buFontTx/>
              <a:buNone/>
            </a:pPr>
            <a:r>
              <a:rPr lang="en-GB" altLang="en-US">
                <a:ea typeface="ＭＳ Ｐゴシック" panose="020B0600070205080204" pitchFamily="34" charset="-128"/>
              </a:rPr>
              <a:t>	</a:t>
            </a:r>
            <a:r>
              <a:rPr lang="en-GB" altLang="en-US" sz="2800">
                <a:ea typeface="ＭＳ Ｐゴシック" panose="020B0600070205080204" pitchFamily="34" charset="-128"/>
              </a:rPr>
              <a:t>Scenarios help an organisation to understand and manage the future more effectively. </a:t>
            </a:r>
          </a:p>
          <a:p>
            <a:pPr>
              <a:buFontTx/>
              <a:buNone/>
            </a:pPr>
            <a:endParaRPr lang="en-GB" altLang="en-US" sz="2800">
              <a:ea typeface="ＭＳ Ｐゴシック" panose="020B0600070205080204" pitchFamily="34" charset="-128"/>
            </a:endParaRPr>
          </a:p>
          <a:p>
            <a:pPr>
              <a:buFontTx/>
              <a:buNone/>
            </a:pPr>
            <a:r>
              <a:rPr lang="en-GB" altLang="en-US" sz="2800">
                <a:ea typeface="ＭＳ Ｐゴシック" panose="020B0600070205080204" pitchFamily="34" charset="-128"/>
              </a:rPr>
              <a:t>How?</a:t>
            </a:r>
          </a:p>
          <a:p>
            <a:pPr>
              <a:buFontTx/>
              <a:buNone/>
            </a:pPr>
            <a:r>
              <a:rPr lang="en-GB" altLang="en-US" sz="2800">
                <a:ea typeface="ＭＳ Ｐゴシック" panose="020B0600070205080204" pitchFamily="34" charset="-128"/>
              </a:rPr>
              <a:t>	Enable exploration of how the future might be: how drivers, trends and other factors could combine to produce a series of different futures. </a:t>
            </a:r>
            <a:endParaRPr lang="en-GB" altLang="en-US">
              <a:ea typeface="ＭＳ Ｐゴシック" panose="020B0600070205080204" pitchFamily="34" charset="-128"/>
            </a:endParaRPr>
          </a:p>
          <a:p>
            <a:pPr>
              <a:buFontTx/>
              <a:buNone/>
            </a:pPr>
            <a:endParaRPr lang="en-GB" altLang="en-US">
              <a:ea typeface="ＭＳ Ｐゴシック" panose="020B0600070205080204" pitchFamily="34" charset="-128"/>
            </a:endParaRPr>
          </a:p>
        </p:txBody>
      </p:sp>
      <p:sp>
        <p:nvSpPr>
          <p:cNvPr id="49155" name="Slide Number Placeholder 3">
            <a:extLst>
              <a:ext uri="{FF2B5EF4-FFF2-40B4-BE49-F238E27FC236}">
                <a16:creationId xmlns:a16="http://schemas.microsoft.com/office/drawing/2014/main" id="{10116E6F-F164-3149-9328-C0D92898C6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F424FA3-47A6-2E44-BFB1-5F0C7B289D7C}" type="slidenum">
              <a:rPr lang="en-GB" altLang="en-US" sz="1400">
                <a:solidFill>
                  <a:schemeClr val="bg1"/>
                </a:solidFill>
              </a:rPr>
              <a:pPr eaLnBrk="1" hangingPunct="1"/>
              <a:t>17</a:t>
            </a:fld>
            <a:endParaRPr lang="en-GB" altLang="en-US" sz="1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FCA75330-7228-0F48-931A-8A2E8F55E400}"/>
              </a:ext>
            </a:extLst>
          </p:cNvPr>
          <p:cNvSpPr>
            <a:spLocks noGrp="1"/>
          </p:cNvSpPr>
          <p:nvPr>
            <p:ph type="title"/>
          </p:nvPr>
        </p:nvSpPr>
        <p:spPr/>
        <p:txBody>
          <a:bodyPr/>
          <a:lstStyle/>
          <a:p>
            <a:r>
              <a:rPr lang="en-GB" altLang="en-US">
                <a:solidFill>
                  <a:srgbClr val="BBE0E3"/>
                </a:solidFill>
                <a:ea typeface="ＭＳ Ｐゴシック" panose="020B0600070205080204" pitchFamily="34" charset="-128"/>
              </a:rPr>
              <a:t>From scenarios to visioning</a:t>
            </a:r>
          </a:p>
        </p:txBody>
      </p:sp>
      <p:sp>
        <p:nvSpPr>
          <p:cNvPr id="51202" name="Content Placeholder 2">
            <a:extLst>
              <a:ext uri="{FF2B5EF4-FFF2-40B4-BE49-F238E27FC236}">
                <a16:creationId xmlns:a16="http://schemas.microsoft.com/office/drawing/2014/main" id="{212F7EB4-6A9A-C643-BBF3-EECDCB061CCF}"/>
              </a:ext>
            </a:extLst>
          </p:cNvPr>
          <p:cNvSpPr>
            <a:spLocks noGrp="1"/>
          </p:cNvSpPr>
          <p:nvPr>
            <p:ph idx="1"/>
          </p:nvPr>
        </p:nvSpPr>
        <p:spPr/>
        <p:txBody>
          <a:bodyPr/>
          <a:lstStyle/>
          <a:p>
            <a:pPr>
              <a:buFontTx/>
              <a:buNone/>
            </a:pPr>
            <a:r>
              <a:rPr lang="en-GB" altLang="en-US">
                <a:ea typeface="ＭＳ Ｐゴシック" panose="020B0600070205080204" pitchFamily="34" charset="-128"/>
              </a:rPr>
              <a:t>	A preferred future requires vision</a:t>
            </a:r>
          </a:p>
          <a:p>
            <a:pPr>
              <a:buFontTx/>
              <a:buNone/>
            </a:pPr>
            <a:r>
              <a:rPr lang="en-GB" altLang="en-US">
                <a:ea typeface="ＭＳ Ｐゴシック" panose="020B0600070205080204" pitchFamily="34" charset="-128"/>
              </a:rPr>
              <a:t>	</a:t>
            </a:r>
          </a:p>
          <a:p>
            <a:pPr>
              <a:buFontTx/>
              <a:buNone/>
            </a:pPr>
            <a:r>
              <a:rPr lang="en-GB" altLang="en-US">
                <a:ea typeface="ＭＳ Ｐゴシック" panose="020B0600070205080204" pitchFamily="34" charset="-128"/>
              </a:rPr>
              <a:t>	Vision without discipline is daydream </a:t>
            </a:r>
          </a:p>
          <a:p>
            <a:pPr>
              <a:buFontTx/>
              <a:buNone/>
            </a:pPr>
            <a:r>
              <a:rPr lang="en-GB" altLang="en-US" sz="2400">
                <a:ea typeface="ＭＳ Ｐゴシック" panose="020B0600070205080204" pitchFamily="34" charset="-128"/>
              </a:rPr>
              <a:t>	(Haig, 1984 – quoted by Loveridge, p.14).  </a:t>
            </a:r>
          </a:p>
          <a:p>
            <a:endParaRPr lang="en-GB" altLang="en-US">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52D83AE6-6B96-7C46-846C-644C5F4DA98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628984B-6F07-094F-A4C4-8A40FD4B1E38}" type="slidenum">
              <a:rPr lang="en-GB" altLang="en-US" sz="1400">
                <a:solidFill>
                  <a:schemeClr val="bg1"/>
                </a:solidFill>
              </a:rPr>
              <a:pPr eaLnBrk="1" hangingPunct="1"/>
              <a:t>18</a:t>
            </a:fld>
            <a:endParaRPr lang="en-GB" altLang="en-US" sz="140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63580F04-CC50-7F47-9A28-F03CF073E2BF}"/>
              </a:ext>
            </a:extLst>
          </p:cNvPr>
          <p:cNvSpPr>
            <a:spLocks noGrp="1"/>
          </p:cNvSpPr>
          <p:nvPr>
            <p:ph type="title"/>
          </p:nvPr>
        </p:nvSpPr>
        <p:spPr/>
        <p:txBody>
          <a:bodyPr/>
          <a:lstStyle/>
          <a:p>
            <a:r>
              <a:rPr lang="en-GB" altLang="en-US">
                <a:solidFill>
                  <a:srgbClr val="BBE0E3"/>
                </a:solidFill>
                <a:ea typeface="ＭＳ Ｐゴシック" panose="020B0600070205080204" pitchFamily="34" charset="-128"/>
              </a:rPr>
              <a:t>Preferred future</a:t>
            </a:r>
          </a:p>
        </p:txBody>
      </p:sp>
      <p:sp>
        <p:nvSpPr>
          <p:cNvPr id="53250" name="Content Placeholder 2">
            <a:extLst>
              <a:ext uri="{FF2B5EF4-FFF2-40B4-BE49-F238E27FC236}">
                <a16:creationId xmlns:a16="http://schemas.microsoft.com/office/drawing/2014/main" id="{D44C598E-C5DE-5940-808B-7AEB0642EE75}"/>
              </a:ext>
            </a:extLst>
          </p:cNvPr>
          <p:cNvSpPr>
            <a:spLocks noGrp="1"/>
          </p:cNvSpPr>
          <p:nvPr>
            <p:ph idx="1"/>
          </p:nvPr>
        </p:nvSpPr>
        <p:spPr/>
        <p:txBody>
          <a:bodyPr/>
          <a:lstStyle/>
          <a:p>
            <a:pPr>
              <a:buFontTx/>
              <a:buNone/>
            </a:pPr>
            <a:r>
              <a:rPr lang="en-GB" altLang="en-US">
                <a:ea typeface="ＭＳ Ｐゴシック" panose="020B0600070205080204" pitchFamily="34" charset="-128"/>
              </a:rPr>
              <a:t>Using VISIONING:</a:t>
            </a:r>
          </a:p>
          <a:p>
            <a:pPr lvl="1"/>
            <a:r>
              <a:rPr lang="en-GB" altLang="en-US">
                <a:ea typeface="ＭＳ Ｐゴシック" panose="020B0600070205080204" pitchFamily="34" charset="-128"/>
              </a:rPr>
              <a:t>non-mathematical</a:t>
            </a:r>
          </a:p>
          <a:p>
            <a:pPr lvl="1"/>
            <a:r>
              <a:rPr lang="en-GB" altLang="en-US">
                <a:ea typeface="ＭＳ Ｐゴシック" panose="020B0600070205080204" pitchFamily="34" charset="-128"/>
              </a:rPr>
              <a:t>participatory</a:t>
            </a:r>
          </a:p>
          <a:p>
            <a:pPr lvl="1"/>
            <a:r>
              <a:rPr lang="en-GB" altLang="en-US">
                <a:ea typeface="ＭＳ Ｐゴシック" panose="020B0600070205080204" pitchFamily="34" charset="-128"/>
              </a:rPr>
              <a:t>looking further ahead than forecasting can</a:t>
            </a:r>
          </a:p>
          <a:p>
            <a:pPr lvl="1"/>
            <a:r>
              <a:rPr lang="en-GB" altLang="en-US">
                <a:ea typeface="ＭＳ Ｐゴシック" panose="020B0600070205080204" pitchFamily="34" charset="-128"/>
              </a:rPr>
              <a:t>systematic</a:t>
            </a:r>
          </a:p>
          <a:p>
            <a:pPr>
              <a:buFontTx/>
              <a:buNone/>
            </a:pPr>
            <a:endParaRPr lang="en-GB" altLang="en-US">
              <a:ea typeface="ＭＳ Ｐゴシック" panose="020B0600070205080204" pitchFamily="34" charset="-128"/>
            </a:endParaRPr>
          </a:p>
        </p:txBody>
      </p:sp>
      <p:sp>
        <p:nvSpPr>
          <p:cNvPr id="53251" name="Slide Number Placeholder 3">
            <a:extLst>
              <a:ext uri="{FF2B5EF4-FFF2-40B4-BE49-F238E27FC236}">
                <a16:creationId xmlns:a16="http://schemas.microsoft.com/office/drawing/2014/main" id="{A448BC08-5B07-1143-80C3-264A3536EE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EA11D51-BFE5-CD4B-8AFB-D22818B1BD0A}" type="slidenum">
              <a:rPr lang="en-GB" altLang="en-US" sz="1400">
                <a:solidFill>
                  <a:schemeClr val="bg1"/>
                </a:solidFill>
              </a:rPr>
              <a:pPr eaLnBrk="1" hangingPunct="1"/>
              <a:t>19</a:t>
            </a:fld>
            <a:endParaRPr lang="en-GB" altLang="en-US" sz="1400">
              <a:solidFill>
                <a:schemeClr val="bg1"/>
              </a:solidFill>
            </a:endParaRPr>
          </a:p>
        </p:txBody>
      </p:sp>
      <p:pic>
        <p:nvPicPr>
          <p:cNvPr id="53252" name="Picture 2" descr="Environment - Our Vision for 2020">
            <a:extLst>
              <a:ext uri="{FF2B5EF4-FFF2-40B4-BE49-F238E27FC236}">
                <a16:creationId xmlns:a16="http://schemas.microsoft.com/office/drawing/2014/main" id="{04B80E37-997F-4240-9283-938CF96BEAE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16463" y="188913"/>
            <a:ext cx="3971925"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a:extLst>
              <a:ext uri="{FF2B5EF4-FFF2-40B4-BE49-F238E27FC236}">
                <a16:creationId xmlns:a16="http://schemas.microsoft.com/office/drawing/2014/main" id="{65DB5291-EC42-854C-A367-B9130F8BBF16}"/>
              </a:ext>
            </a:extLst>
          </p:cNvPr>
          <p:cNvSpPr>
            <a:spLocks noGrp="1" noChangeArrowheads="1"/>
          </p:cNvSpPr>
          <p:nvPr>
            <p:ph type="title"/>
          </p:nvPr>
        </p:nvSpPr>
        <p:spPr/>
        <p:txBody>
          <a:bodyPr/>
          <a:lstStyle/>
          <a:p>
            <a:r>
              <a:rPr lang="en-GB" altLang="en-US">
                <a:solidFill>
                  <a:schemeClr val="accent1"/>
                </a:solidFill>
                <a:ea typeface="ＭＳ Ｐゴシック" panose="020B0600070205080204" pitchFamily="34" charset="-128"/>
              </a:rPr>
              <a:t>Looking over the horizon</a:t>
            </a:r>
          </a:p>
        </p:txBody>
      </p:sp>
      <p:pic>
        <p:nvPicPr>
          <p:cNvPr id="18434" name="Picture 5">
            <a:extLst>
              <a:ext uri="{FF2B5EF4-FFF2-40B4-BE49-F238E27FC236}">
                <a16:creationId xmlns:a16="http://schemas.microsoft.com/office/drawing/2014/main" id="{B1D1A409-303E-F445-917E-A9C8DE3F838A}"/>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a:xfrm>
            <a:off x="539750" y="1773238"/>
            <a:ext cx="3519488" cy="3600450"/>
          </a:xfrm>
        </p:spPr>
      </p:pic>
      <p:sp>
        <p:nvSpPr>
          <p:cNvPr id="4100" name="AutoShape 8">
            <a:extLst>
              <a:ext uri="{FF2B5EF4-FFF2-40B4-BE49-F238E27FC236}">
                <a16:creationId xmlns:a16="http://schemas.microsoft.com/office/drawing/2014/main" id="{455FE820-849B-5E4D-A976-E43120A27EFE}"/>
              </a:ext>
            </a:extLst>
          </p:cNvPr>
          <p:cNvSpPr>
            <a:spLocks noChangeArrowheads="1"/>
          </p:cNvSpPr>
          <p:nvPr/>
        </p:nvSpPr>
        <p:spPr bwMode="auto">
          <a:xfrm>
            <a:off x="4211638" y="3284538"/>
            <a:ext cx="1120775"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8436" name="Slide Number Placeholder 7">
            <a:extLst>
              <a:ext uri="{FF2B5EF4-FFF2-40B4-BE49-F238E27FC236}">
                <a16:creationId xmlns:a16="http://schemas.microsoft.com/office/drawing/2014/main" id="{C4F80E12-AC29-4042-954D-EDDD6AD7826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37A7778-B9F1-0A4E-B7A4-1B069AA0C235}" type="slidenum">
              <a:rPr lang="en-GB" altLang="en-US" sz="1400">
                <a:solidFill>
                  <a:schemeClr val="bg1"/>
                </a:solidFill>
              </a:rPr>
              <a:pPr eaLnBrk="1" hangingPunct="1"/>
              <a:t>2</a:t>
            </a:fld>
            <a:endParaRPr lang="en-GB" altLang="en-US" sz="1400">
              <a:solidFill>
                <a:schemeClr val="bg1"/>
              </a:solidFill>
            </a:endParaRPr>
          </a:p>
        </p:txBody>
      </p:sp>
      <p:pic>
        <p:nvPicPr>
          <p:cNvPr id="4102" name="Content Placeholder 18" descr="http://static.dezeen.com/uploads/2010/05/BroadcastingPlaceLeedsFei.jpg">
            <a:extLst>
              <a:ext uri="{FF2B5EF4-FFF2-40B4-BE49-F238E27FC236}">
                <a16:creationId xmlns:a16="http://schemas.microsoft.com/office/drawing/2014/main" id="{3804B1C2-E1FE-144E-8355-795EC73D588C}"/>
              </a:ext>
            </a:extLst>
          </p:cNvPr>
          <p:cNvPicPr>
            <a:picLocks noGrp="1"/>
          </p:cNvPicPr>
          <p:nvPr>
            <p:ph sz="half" idx="2"/>
          </p:nvPr>
        </p:nvPicPr>
        <p:blipFill>
          <a:blip r:embed="rId4">
            <a:extLst>
              <a:ext uri="{28A0092B-C50C-407E-A947-70E740481C1C}">
                <a14:useLocalDpi xmlns:a14="http://schemas.microsoft.com/office/drawing/2010/main"/>
              </a:ext>
            </a:extLst>
          </a:blip>
          <a:srcRect/>
          <a:stretch>
            <a:fillRect/>
          </a:stretch>
        </p:blipFill>
        <p:spPr>
          <a:xfrm>
            <a:off x="5364163" y="1557338"/>
            <a:ext cx="2663825" cy="4032250"/>
          </a:xfrm>
        </p:spPr>
      </p:pic>
      <p:sp>
        <p:nvSpPr>
          <p:cNvPr id="18438" name="TextBox 1">
            <a:extLst>
              <a:ext uri="{FF2B5EF4-FFF2-40B4-BE49-F238E27FC236}">
                <a16:creationId xmlns:a16="http://schemas.microsoft.com/office/drawing/2014/main" id="{F6B5668E-8063-7049-AE91-619730EDB201}"/>
              </a:ext>
            </a:extLst>
          </p:cNvPr>
          <p:cNvSpPr txBox="1">
            <a:spLocks noChangeArrowheads="1"/>
          </p:cNvSpPr>
          <p:nvPr/>
        </p:nvSpPr>
        <p:spPr bwMode="auto">
          <a:xfrm>
            <a:off x="4932363" y="5805488"/>
            <a:ext cx="345598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1"/>
                </a:solidFill>
              </a:rPr>
              <a:t>“This present moment used to be the unimaginable future”</a:t>
            </a:r>
          </a:p>
          <a:p>
            <a:pPr eaLnBrk="1" hangingPunct="1"/>
            <a:r>
              <a:rPr lang="en-US" altLang="en-US" sz="1100">
                <a:solidFill>
                  <a:schemeClr val="bg1"/>
                </a:solidFill>
              </a:rPr>
              <a:t>Brand, S. (1999) p.164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ppt_w</p:attrName>
                                        </p:attrNameLst>
                                      </p:cBhvr>
                                      <p:tavLst>
                                        <p:tav tm="0">
                                          <p:val>
                                            <p:strVal val="#ppt_w*0.70"/>
                                          </p:val>
                                        </p:tav>
                                        <p:tav tm="100000">
                                          <p:val>
                                            <p:strVal val="#ppt_w"/>
                                          </p:val>
                                        </p:tav>
                                      </p:tavLst>
                                    </p:anim>
                                    <p:anim calcmode="lin" valueType="num">
                                      <p:cBhvr>
                                        <p:cTn id="8" dur="1000" fill="hold"/>
                                        <p:tgtEl>
                                          <p:spTgt spid="4100"/>
                                        </p:tgtEl>
                                        <p:attrNameLst>
                                          <p:attrName>ppt_h</p:attrName>
                                        </p:attrNameLst>
                                      </p:cBhvr>
                                      <p:tavLst>
                                        <p:tav tm="0">
                                          <p:val>
                                            <p:strVal val="#ppt_h"/>
                                          </p:val>
                                        </p:tav>
                                        <p:tav tm="100000">
                                          <p:val>
                                            <p:strVal val="#ppt_h"/>
                                          </p:val>
                                        </p:tav>
                                      </p:tavLst>
                                    </p:anim>
                                    <p:animEffect transition="in" filter="fade">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9176637B-E6A2-1142-8A7D-86351C80ADEC}"/>
              </a:ext>
            </a:extLst>
          </p:cNvPr>
          <p:cNvSpPr>
            <a:spLocks noGrp="1"/>
          </p:cNvSpPr>
          <p:nvPr>
            <p:ph type="title"/>
          </p:nvPr>
        </p:nvSpPr>
        <p:spPr/>
        <p:txBody>
          <a:bodyPr/>
          <a:lstStyle/>
          <a:p>
            <a:r>
              <a:rPr lang="en-GB" altLang="en-US">
                <a:solidFill>
                  <a:srgbClr val="BBE0E3"/>
                </a:solidFill>
                <a:ea typeface="ＭＳ Ｐゴシック" panose="020B0600070205080204" pitchFamily="34" charset="-128"/>
              </a:rPr>
              <a:t>Dator’</a:t>
            </a:r>
            <a:r>
              <a:rPr lang="en-GB" altLang="ja-JP">
                <a:solidFill>
                  <a:srgbClr val="BBE0E3"/>
                </a:solidFill>
                <a:ea typeface="ＭＳ Ｐゴシック" panose="020B0600070205080204" pitchFamily="34" charset="-128"/>
              </a:rPr>
              <a:t>s 4 (American) scenarios</a:t>
            </a:r>
            <a:endParaRPr lang="en-GB" altLang="en-US">
              <a:solidFill>
                <a:srgbClr val="BBE0E3"/>
              </a:solidFill>
              <a:ea typeface="ＭＳ Ｐゴシック" panose="020B0600070205080204" pitchFamily="34" charset="-128"/>
            </a:endParaRPr>
          </a:p>
        </p:txBody>
      </p:sp>
      <p:sp>
        <p:nvSpPr>
          <p:cNvPr id="55298" name="Content Placeholder 2">
            <a:extLst>
              <a:ext uri="{FF2B5EF4-FFF2-40B4-BE49-F238E27FC236}">
                <a16:creationId xmlns:a16="http://schemas.microsoft.com/office/drawing/2014/main" id="{36D34471-EC17-C64B-B8FE-A46C05F46726}"/>
              </a:ext>
            </a:extLst>
          </p:cNvPr>
          <p:cNvSpPr>
            <a:spLocks noGrp="1"/>
          </p:cNvSpPr>
          <p:nvPr>
            <p:ph idx="1"/>
          </p:nvPr>
        </p:nvSpPr>
        <p:spPr/>
        <p:txBody>
          <a:bodyPr/>
          <a:lstStyle/>
          <a:p>
            <a:pPr>
              <a:buFontTx/>
              <a:buNone/>
            </a:pPr>
            <a:r>
              <a:rPr lang="en-GB" altLang="en-US" sz="2400">
                <a:ea typeface="ＭＳ Ｐゴシック" panose="020B0600070205080204" pitchFamily="34" charset="-128"/>
              </a:rPr>
              <a:t>1. </a:t>
            </a:r>
            <a:r>
              <a:rPr lang="en-GB" altLang="en-US" sz="2400" b="1">
                <a:ea typeface="ＭＳ Ｐゴシック" panose="020B0600070205080204" pitchFamily="34" charset="-128"/>
              </a:rPr>
              <a:t>Continued growth </a:t>
            </a:r>
            <a:r>
              <a:rPr lang="en-GB" altLang="en-US" sz="2400">
                <a:ea typeface="ＭＳ Ｐゴシック" panose="020B0600070205080204" pitchFamily="34" charset="-128"/>
              </a:rPr>
              <a:t>– persistence of general characteristics of society</a:t>
            </a:r>
          </a:p>
          <a:p>
            <a:pPr>
              <a:buFontTx/>
              <a:buNone/>
            </a:pPr>
            <a:r>
              <a:rPr lang="en-GB" altLang="en-US" sz="2400">
                <a:ea typeface="ＭＳ Ｐゴシック" panose="020B0600070205080204" pitchFamily="34" charset="-128"/>
              </a:rPr>
              <a:t>2. </a:t>
            </a:r>
            <a:r>
              <a:rPr lang="en-GB" altLang="en-US" sz="2400" b="1">
                <a:ea typeface="ＭＳ Ｐゴシック" panose="020B0600070205080204" pitchFamily="34" charset="-128"/>
              </a:rPr>
              <a:t>Societal collapse </a:t>
            </a:r>
            <a:r>
              <a:rPr lang="en-GB" altLang="en-US" sz="2400">
                <a:ea typeface="ＭＳ Ｐゴシック" panose="020B0600070205080204" pitchFamily="34" charset="-128"/>
              </a:rPr>
              <a:t>– driven by resource shortages, climate change, human and natural disasters. Political or administrative ineptness</a:t>
            </a:r>
          </a:p>
          <a:p>
            <a:pPr>
              <a:buFontTx/>
              <a:buNone/>
            </a:pPr>
            <a:r>
              <a:rPr lang="en-GB" altLang="en-US" sz="2400">
                <a:ea typeface="ＭＳ Ｐゴシック" panose="020B0600070205080204" pitchFamily="34" charset="-128"/>
              </a:rPr>
              <a:t>3. </a:t>
            </a:r>
            <a:r>
              <a:rPr lang="en-GB" altLang="en-US" sz="2400" b="1">
                <a:ea typeface="ＭＳ Ｐゴシック" panose="020B0600070205080204" pitchFamily="34" charset="-128"/>
              </a:rPr>
              <a:t>A conserver society </a:t>
            </a:r>
            <a:r>
              <a:rPr lang="en-GB" altLang="en-US" sz="2400">
                <a:ea typeface="ＭＳ Ｐゴシック" panose="020B0600070205080204" pitchFamily="34" charset="-128"/>
              </a:rPr>
              <a:t>– managed shrinkage rather than growth</a:t>
            </a:r>
          </a:p>
          <a:p>
            <a:pPr>
              <a:buFontTx/>
              <a:buNone/>
            </a:pPr>
            <a:r>
              <a:rPr lang="en-GB" altLang="en-US" sz="2400">
                <a:ea typeface="ＭＳ Ｐゴシック" panose="020B0600070205080204" pitchFamily="34" charset="-128"/>
              </a:rPr>
              <a:t>4. </a:t>
            </a:r>
            <a:r>
              <a:rPr lang="en-GB" altLang="en-US" sz="2400" b="1">
                <a:ea typeface="ＭＳ Ｐゴシック" panose="020B0600070205080204" pitchFamily="34" charset="-128"/>
              </a:rPr>
              <a:t>The transformational society </a:t>
            </a:r>
            <a:r>
              <a:rPr lang="en-GB" altLang="en-US" sz="2400">
                <a:ea typeface="ＭＳ Ｐゴシック" panose="020B0600070205080204" pitchFamily="34" charset="-128"/>
              </a:rPr>
              <a:t>– fundamental paradigm shift to new institutional and technological arrangements fundamentally different from anything seen before </a:t>
            </a:r>
          </a:p>
          <a:p>
            <a:endParaRPr lang="en-GB" altLang="en-US">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995CAC88-1790-5545-B6ED-1142172C3C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100C1A3-85C4-EC44-B822-04180BD473C6}" type="slidenum">
              <a:rPr lang="en-GB" altLang="en-US" sz="1400">
                <a:solidFill>
                  <a:schemeClr val="bg1"/>
                </a:solidFill>
              </a:rPr>
              <a:pPr eaLnBrk="1" hangingPunct="1"/>
              <a:t>20</a:t>
            </a:fld>
            <a:endParaRPr lang="en-GB" altLang="en-US" sz="14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5AAE67C-8CA3-FA47-9DFE-57034EED7B3E}"/>
              </a:ext>
            </a:extLst>
          </p:cNvPr>
          <p:cNvSpPr>
            <a:spLocks noGrp="1"/>
          </p:cNvSpPr>
          <p:nvPr>
            <p:ph type="title"/>
          </p:nvPr>
        </p:nvSpPr>
        <p:spPr>
          <a:xfrm>
            <a:off x="0" y="274638"/>
            <a:ext cx="9144000" cy="1143000"/>
          </a:xfrm>
        </p:spPr>
        <p:txBody>
          <a:bodyPr/>
          <a:lstStyle/>
          <a:p>
            <a:pPr algn="ctr"/>
            <a:r>
              <a:rPr lang="en-GB" altLang="en-US">
                <a:solidFill>
                  <a:srgbClr val="BBE0E3"/>
                </a:solidFill>
                <a:ea typeface="ＭＳ Ｐゴシック" panose="020B0600070205080204" pitchFamily="34" charset="-128"/>
              </a:rPr>
              <a:t>Forum for the Future, scenarios Dec 2008</a:t>
            </a:r>
          </a:p>
        </p:txBody>
      </p:sp>
      <p:sp>
        <p:nvSpPr>
          <p:cNvPr id="57346" name="Content Placeholder 2">
            <a:extLst>
              <a:ext uri="{FF2B5EF4-FFF2-40B4-BE49-F238E27FC236}">
                <a16:creationId xmlns:a16="http://schemas.microsoft.com/office/drawing/2014/main" id="{6EB4953D-E0A6-5A48-A4B6-73A42CDCAF02}"/>
              </a:ext>
            </a:extLst>
          </p:cNvPr>
          <p:cNvSpPr>
            <a:spLocks noGrp="1"/>
          </p:cNvSpPr>
          <p:nvPr>
            <p:ph idx="1"/>
          </p:nvPr>
        </p:nvSpPr>
        <p:spPr>
          <a:xfrm>
            <a:off x="457200" y="1600200"/>
            <a:ext cx="8002588" cy="4525963"/>
          </a:xfrm>
        </p:spPr>
        <p:txBody>
          <a:bodyPr/>
          <a:lstStyle/>
          <a:p>
            <a:pPr>
              <a:buFontTx/>
              <a:buNone/>
            </a:pPr>
            <a:r>
              <a:rPr lang="en-GB" altLang="en-US" b="1">
                <a:ea typeface="ＭＳ Ｐゴシック" panose="020B0600070205080204" pitchFamily="34" charset="-128"/>
              </a:rPr>
              <a:t>	</a:t>
            </a:r>
            <a:r>
              <a:rPr lang="ja-JP" altLang="en-GB" sz="2800">
                <a:ea typeface="ＭＳ Ｐゴシック" panose="020B0600070205080204" pitchFamily="34" charset="-128"/>
              </a:rPr>
              <a:t>“</a:t>
            </a:r>
            <a:r>
              <a:rPr lang="en-GB" altLang="ja-JP" sz="2800">
                <a:ea typeface="ＭＳ Ｐゴシック" panose="020B0600070205080204" pitchFamily="34" charset="-128"/>
              </a:rPr>
              <a:t>We have created </a:t>
            </a:r>
            <a:r>
              <a:rPr lang="en-GB" altLang="ja-JP" sz="2800" b="1">
                <a:solidFill>
                  <a:srgbClr val="FFFF00"/>
                </a:solidFill>
                <a:ea typeface="ＭＳ Ｐゴシック" panose="020B0600070205080204" pitchFamily="34" charset="-128"/>
              </a:rPr>
              <a:t>four plausible scenarios </a:t>
            </a:r>
            <a:r>
              <a:rPr lang="en-GB" altLang="ja-JP" sz="2800">
                <a:ea typeface="ＭＳ Ｐゴシック" panose="020B0600070205080204" pitchFamily="34" charset="-128"/>
              </a:rPr>
              <a:t>showing how the world may look in ten years</a:t>
            </a:r>
            <a:r>
              <a:rPr lang="ja-JP" altLang="en-GB" sz="2800">
                <a:ea typeface="ＭＳ Ｐゴシック" panose="020B0600070205080204" pitchFamily="34" charset="-128"/>
              </a:rPr>
              <a:t>’</a:t>
            </a:r>
            <a:r>
              <a:rPr lang="en-GB" altLang="ja-JP" sz="2800">
                <a:ea typeface="ＭＳ Ｐゴシック" panose="020B0600070205080204" pitchFamily="34" charset="-128"/>
              </a:rPr>
              <a:t> time to guide companies on </a:t>
            </a:r>
            <a:r>
              <a:rPr lang="en-GB" altLang="ja-JP" sz="2800">
                <a:solidFill>
                  <a:srgbClr val="92D050"/>
                </a:solidFill>
                <a:ea typeface="ＭＳ Ｐゴシック" panose="020B0600070205080204" pitchFamily="34" charset="-128"/>
              </a:rPr>
              <a:t>the best sustainability approach today</a:t>
            </a:r>
            <a:r>
              <a:rPr lang="en-GB" altLang="ja-JP" sz="2800">
                <a:ea typeface="ＭＳ Ｐゴシック" panose="020B0600070205080204" pitchFamily="34" charset="-128"/>
              </a:rPr>
              <a:t>. </a:t>
            </a:r>
          </a:p>
          <a:p>
            <a:pPr>
              <a:buFontTx/>
              <a:buNone/>
            </a:pPr>
            <a:r>
              <a:rPr lang="en-GB" altLang="en-US" sz="2800">
                <a:ea typeface="ＭＳ Ｐゴシック" panose="020B0600070205080204" pitchFamily="34" charset="-128"/>
              </a:rPr>
              <a:t>	The scenarios are informed by the Forum</a:t>
            </a:r>
            <a:r>
              <a:rPr lang="ja-JP" altLang="en-GB" sz="2800">
                <a:ea typeface="ＭＳ Ｐゴシック" panose="020B0600070205080204" pitchFamily="34" charset="-128"/>
              </a:rPr>
              <a:t>’</a:t>
            </a:r>
            <a:r>
              <a:rPr lang="en-GB" altLang="ja-JP" sz="2800">
                <a:ea typeface="ＭＳ Ｐゴシック" panose="020B0600070205080204" pitchFamily="34" charset="-128"/>
              </a:rPr>
              <a:t>s </a:t>
            </a:r>
            <a:r>
              <a:rPr lang="en-GB" altLang="ja-JP" sz="2800" b="1">
                <a:solidFill>
                  <a:srgbClr val="FAA4BD"/>
                </a:solidFill>
                <a:ea typeface="ＭＳ Ｐゴシック" panose="020B0600070205080204" pitchFamily="34" charset="-128"/>
              </a:rPr>
              <a:t>long experience </a:t>
            </a:r>
            <a:r>
              <a:rPr lang="en-GB" altLang="ja-JP" sz="2800">
                <a:ea typeface="ＭＳ Ｐゴシック" panose="020B0600070205080204" pitchFamily="34" charset="-128"/>
              </a:rPr>
              <a:t>of using futures techniques to help major companies develop and implement more sustainable strategies</a:t>
            </a:r>
            <a:r>
              <a:rPr lang="ja-JP" altLang="en-GB" sz="2800">
                <a:ea typeface="ＭＳ Ｐゴシック" panose="020B0600070205080204" pitchFamily="34" charset="-128"/>
              </a:rPr>
              <a:t>”</a:t>
            </a:r>
            <a:r>
              <a:rPr lang="en-GB" altLang="ja-JP" sz="2800">
                <a:ea typeface="ＭＳ Ｐゴシック" panose="020B0600070205080204" pitchFamily="34" charset="-128"/>
              </a:rPr>
              <a:t> (p.5).</a:t>
            </a:r>
            <a:endParaRPr lang="en-GB" altLang="en-US" sz="2800">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D3CC1372-3746-244D-8F83-7424FAA5DF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530C945-73A5-4849-BF76-A2A7EB7EC54C}" type="slidenum">
              <a:rPr lang="en-GB" altLang="en-US" sz="1400">
                <a:solidFill>
                  <a:schemeClr val="bg1"/>
                </a:solidFill>
              </a:rPr>
              <a:pPr eaLnBrk="1" hangingPunct="1"/>
              <a:t>21</a:t>
            </a:fld>
            <a:endParaRPr lang="en-GB" altLang="en-US" sz="140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1A54DBA2-0B10-7E49-846A-B408C6A59234}"/>
              </a:ext>
            </a:extLst>
          </p:cNvPr>
          <p:cNvSpPr>
            <a:spLocks noGrp="1"/>
          </p:cNvSpPr>
          <p:nvPr>
            <p:ph type="title"/>
          </p:nvPr>
        </p:nvSpPr>
        <p:spPr>
          <a:xfrm>
            <a:off x="0" y="274638"/>
            <a:ext cx="9144000" cy="561975"/>
          </a:xfrm>
        </p:spPr>
        <p:txBody>
          <a:bodyPr/>
          <a:lstStyle/>
          <a:p>
            <a:pPr algn="ctr"/>
            <a:r>
              <a:rPr lang="en-GB" altLang="en-US">
                <a:solidFill>
                  <a:srgbClr val="BBE0E3"/>
                </a:solidFill>
                <a:ea typeface="ＭＳ Ｐゴシック" panose="020B0600070205080204" pitchFamily="34" charset="-128"/>
              </a:rPr>
              <a:t>Forum for the Future, scenarios Dec 2008</a:t>
            </a:r>
          </a:p>
        </p:txBody>
      </p:sp>
      <p:graphicFrame>
        <p:nvGraphicFramePr>
          <p:cNvPr id="5" name="Content Placeholder 4">
            <a:extLst>
              <a:ext uri="{FF2B5EF4-FFF2-40B4-BE49-F238E27FC236}">
                <a16:creationId xmlns:a16="http://schemas.microsoft.com/office/drawing/2014/main" id="{30279D54-26C9-2648-AE8F-BE25F980D778}"/>
              </a:ext>
            </a:extLst>
          </p:cNvPr>
          <p:cNvGraphicFramePr>
            <a:graphicFrameLocks noGrp="1"/>
          </p:cNvGraphicFramePr>
          <p:nvPr>
            <p:ph idx="1"/>
          </p:nvPr>
        </p:nvGraphicFramePr>
        <p:xfrm>
          <a:off x="0" y="908050"/>
          <a:ext cx="9144000" cy="59055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953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FF0066"/>
                          </a:solidFill>
                        </a:rPr>
                        <a:t>Global Interest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FF00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FF0066"/>
                          </a:solidFill>
                        </a:rPr>
                        <a:t>An effective globalised response to global challenges prompts increased </a:t>
                      </a:r>
                      <a:r>
                        <a:rPr lang="en-GB" sz="1800" b="1" dirty="0">
                          <a:solidFill>
                            <a:srgbClr val="FF0066"/>
                          </a:solidFill>
                        </a:rPr>
                        <a:t>resource productivity </a:t>
                      </a:r>
                      <a:r>
                        <a:rPr lang="en-GB" sz="1800" b="0" dirty="0">
                          <a:solidFill>
                            <a:srgbClr val="FF0066"/>
                          </a:solidFill>
                        </a:rPr>
                        <a:t>and </a:t>
                      </a:r>
                      <a:r>
                        <a:rPr lang="en-GB" sz="1800" b="1" dirty="0">
                          <a:solidFill>
                            <a:srgbClr val="FF0066"/>
                          </a:solidFill>
                        </a:rPr>
                        <a:t>low-carbon growth</a:t>
                      </a:r>
                      <a:r>
                        <a:rPr lang="en-GB" sz="1800" b="0" dirty="0">
                          <a:solidFill>
                            <a:srgbClr val="FF0066"/>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FF00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Companies have to play a greater role in supporting public services and infrastructure but reap the benefits of a broadly free, stable and prosperous world.</a:t>
                      </a:r>
                    </a:p>
                  </a:txBody>
                  <a:tcPr marT="45727" marB="45727">
                    <a:lnR w="12700" cap="flat" cmpd="sng" algn="ctr">
                      <a:solidFill>
                        <a:srgbClr val="FF0066"/>
                      </a:solidFill>
                      <a:prstDash val="solid"/>
                      <a:round/>
                      <a:headEnd type="none" w="med" len="med"/>
                      <a:tailEnd type="none" w="med" len="med"/>
                    </a:lnR>
                    <a:solidFill>
                      <a:srgbClr val="FAA4BD"/>
                    </a:solidFill>
                  </a:tcPr>
                </a:tc>
                <a:tc>
                  <a:txBody>
                    <a:bodyPr/>
                    <a:lstStyle/>
                    <a:p>
                      <a:r>
                        <a:rPr lang="en-GB" sz="2400" b="1" dirty="0">
                          <a:solidFill>
                            <a:srgbClr val="006600"/>
                          </a:solidFill>
                        </a:rPr>
                        <a:t>National Interest</a:t>
                      </a:r>
                      <a:r>
                        <a:rPr lang="en-GB" sz="2400" dirty="0">
                          <a:solidFill>
                            <a:srgbClr val="006600"/>
                          </a:solidFill>
                        </a:rPr>
                        <a:t> </a:t>
                      </a:r>
                    </a:p>
                    <a:p>
                      <a:endParaRPr lang="en-GB" sz="1000" dirty="0">
                        <a:solidFill>
                          <a:srgbClr val="006600"/>
                        </a:solidFill>
                      </a:endParaRPr>
                    </a:p>
                    <a:p>
                      <a:r>
                        <a:rPr lang="en-GB" sz="1800" b="0" dirty="0">
                          <a:solidFill>
                            <a:srgbClr val="006600"/>
                          </a:solidFill>
                        </a:rPr>
                        <a:t>Nations </a:t>
                      </a:r>
                      <a:r>
                        <a:rPr lang="en-GB" sz="1800" b="1" dirty="0">
                          <a:solidFill>
                            <a:srgbClr val="006600"/>
                          </a:solidFill>
                        </a:rPr>
                        <a:t>hoard their own resources </a:t>
                      </a:r>
                      <a:r>
                        <a:rPr lang="en-GB" sz="1800" b="0" dirty="0">
                          <a:solidFill>
                            <a:srgbClr val="006600"/>
                          </a:solidFill>
                        </a:rPr>
                        <a:t>and </a:t>
                      </a:r>
                      <a:r>
                        <a:rPr lang="en-GB" sz="1800" b="1" dirty="0">
                          <a:solidFill>
                            <a:srgbClr val="006600"/>
                          </a:solidFill>
                        </a:rPr>
                        <a:t>tighten their borders </a:t>
                      </a:r>
                      <a:r>
                        <a:rPr lang="en-GB" sz="1800" b="0" dirty="0">
                          <a:solidFill>
                            <a:srgbClr val="006600"/>
                          </a:solidFill>
                        </a:rPr>
                        <a:t>in a retreat to nationalism and protectionism. </a:t>
                      </a:r>
                    </a:p>
                    <a:p>
                      <a:endParaRPr lang="en-GB" sz="1800" b="0" dirty="0">
                        <a:solidFill>
                          <a:srgbClr val="006600"/>
                        </a:solidFill>
                      </a:endParaRPr>
                    </a:p>
                    <a:p>
                      <a:r>
                        <a:rPr lang="en-GB" sz="1800" b="0" dirty="0">
                          <a:solidFill>
                            <a:schemeClr val="tx1"/>
                          </a:solidFill>
                        </a:rPr>
                        <a:t>Global businesses all but disappear and companies are expected to support the national interest.</a:t>
                      </a:r>
                    </a:p>
                  </a:txBody>
                  <a:tcPr marT="45727" marB="45727">
                    <a:lnL w="12700" cap="flat" cmpd="sng" algn="ctr">
                      <a:solidFill>
                        <a:srgbClr val="FF0066"/>
                      </a:solidFill>
                      <a:prstDash val="solid"/>
                      <a:round/>
                      <a:headEnd type="none" w="med" len="med"/>
                      <a:tailEnd type="none" w="med" len="med"/>
                    </a:lnL>
                    <a:solidFill>
                      <a:srgbClr val="92D050"/>
                    </a:solidFill>
                  </a:tcPr>
                </a:tc>
                <a:extLst>
                  <a:ext uri="{0D108BD9-81ED-4DB2-BD59-A6C34878D82A}">
                    <a16:rowId xmlns:a16="http://schemas.microsoft.com/office/drawing/2014/main" val="10000"/>
                  </a:ext>
                </a:extLst>
              </a:tr>
              <a:tr h="29524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DAA600"/>
                          </a:solidFill>
                        </a:rPr>
                        <a:t>Patched-up Globalisation</a:t>
                      </a:r>
                      <a:endParaRPr lang="en-GB" sz="2400" b="0" dirty="0">
                        <a:solidFill>
                          <a:srgbClr val="DAA6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dirty="0">
                        <a:solidFill>
                          <a:srgbClr val="DAA6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DAA600"/>
                          </a:solidFill>
                        </a:rPr>
                        <a:t>Emerging markets </a:t>
                      </a:r>
                      <a:r>
                        <a:rPr lang="en-GB" sz="1800" dirty="0">
                          <a:solidFill>
                            <a:srgbClr val="DAA600"/>
                          </a:solidFill>
                        </a:rPr>
                        <a:t>rise as China stalls</a:t>
                      </a:r>
                      <a:r>
                        <a:rPr lang="en-GB" sz="1800" b="1" dirty="0">
                          <a:solidFill>
                            <a:srgbClr val="DAA600"/>
                          </a:solidFill>
                        </a:rPr>
                        <a:t>. Low-carbon technologies </a:t>
                      </a:r>
                      <a:r>
                        <a:rPr lang="en-GB" sz="1800" dirty="0">
                          <a:solidFill>
                            <a:srgbClr val="DAA600"/>
                          </a:solidFill>
                        </a:rPr>
                        <a:t>thrive, particularly </a:t>
                      </a:r>
                      <a:r>
                        <a:rPr lang="en-GB" sz="1800" dirty="0" err="1">
                          <a:solidFill>
                            <a:srgbClr val="DAA600"/>
                          </a:solidFill>
                        </a:rPr>
                        <a:t>biofuels</a:t>
                      </a:r>
                      <a:r>
                        <a:rPr lang="en-GB" sz="1800" dirty="0">
                          <a:solidFill>
                            <a:srgbClr val="DAA6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DAA6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Successful companies are multinationals with a local feel, helping to deliver local development needs.</a:t>
                      </a:r>
                    </a:p>
                  </a:txBody>
                  <a:tcPr marT="45727" marB="45727">
                    <a:solidFill>
                      <a:srgbClr val="AFE8A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0070C0"/>
                          </a:solidFill>
                        </a:rPr>
                        <a:t>Me and Mine, Online</a:t>
                      </a:r>
                      <a:r>
                        <a:rPr lang="en-GB" sz="2400" dirty="0">
                          <a:solidFill>
                            <a:srgbClr val="0070C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70C0"/>
                          </a:solidFill>
                        </a:rPr>
                        <a:t>A highly </a:t>
                      </a:r>
                      <a:r>
                        <a:rPr lang="en-GB" sz="1800" b="1" dirty="0">
                          <a:solidFill>
                            <a:srgbClr val="0070C0"/>
                          </a:solidFill>
                        </a:rPr>
                        <a:t>networked</a:t>
                      </a:r>
                      <a:r>
                        <a:rPr lang="en-GB" sz="1800" dirty="0">
                          <a:solidFill>
                            <a:srgbClr val="0070C0"/>
                          </a:solidFill>
                        </a:rPr>
                        <a:t> world undermines individual countries and companies.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Successful companies are now more like branded hubs, coordinating often temporary and short-lived supplier relationships to deliver customised products.</a:t>
                      </a:r>
                    </a:p>
                  </a:txBody>
                  <a:tcPr marT="45727" marB="45727">
                    <a:solidFill>
                      <a:schemeClr val="accent1"/>
                    </a:solidFill>
                  </a:tcPr>
                </a:tc>
                <a:extLst>
                  <a:ext uri="{0D108BD9-81ED-4DB2-BD59-A6C34878D82A}">
                    <a16:rowId xmlns:a16="http://schemas.microsoft.com/office/drawing/2014/main" val="10001"/>
                  </a:ext>
                </a:extLst>
              </a:tr>
            </a:tbl>
          </a:graphicData>
        </a:graphic>
      </p:graphicFrame>
      <p:sp>
        <p:nvSpPr>
          <p:cNvPr id="59406" name="Slide Number Placeholder 3">
            <a:extLst>
              <a:ext uri="{FF2B5EF4-FFF2-40B4-BE49-F238E27FC236}">
                <a16:creationId xmlns:a16="http://schemas.microsoft.com/office/drawing/2014/main" id="{434FF579-DC14-2845-BD13-3DD3CBE750D8}"/>
              </a:ext>
            </a:extLst>
          </p:cNvPr>
          <p:cNvSpPr>
            <a:spLocks noGrp="1"/>
          </p:cNvSpPr>
          <p:nvPr>
            <p:ph type="sldNum" sz="quarter" idx="12"/>
          </p:nvPr>
        </p:nvSpPr>
        <p:spPr>
          <a:xfrm>
            <a:off x="8532813" y="6245225"/>
            <a:ext cx="611187"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E2850B4-79EE-B146-80B5-E580CC129ECC}" type="slidenum">
              <a:rPr lang="en-GB" altLang="en-US" sz="1400"/>
              <a:pPr eaLnBrk="1" hangingPunct="1"/>
              <a:t>22</a:t>
            </a:fld>
            <a:endParaRPr lang="en-GB"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a:extLst>
              <a:ext uri="{FF2B5EF4-FFF2-40B4-BE49-F238E27FC236}">
                <a16:creationId xmlns:a16="http://schemas.microsoft.com/office/drawing/2014/main" id="{4C57C61A-9F48-EB44-9E17-1276E165F8DC}"/>
              </a:ext>
            </a:extLst>
          </p:cNvPr>
          <p:cNvSpPr>
            <a:spLocks noGrp="1"/>
          </p:cNvSpPr>
          <p:nvPr>
            <p:ph type="title"/>
          </p:nvPr>
        </p:nvSpPr>
        <p:spPr>
          <a:xfrm>
            <a:off x="611188" y="274638"/>
            <a:ext cx="8532812" cy="1209675"/>
          </a:xfrm>
        </p:spPr>
        <p:txBody>
          <a:bodyPr/>
          <a:lstStyle/>
          <a:p>
            <a:pPr eaLnBrk="1" hangingPunct="1"/>
            <a:r>
              <a:rPr lang="en-GB" altLang="en-US" sz="3200">
                <a:solidFill>
                  <a:schemeClr val="accent1"/>
                </a:solidFill>
                <a:ea typeface="ＭＳ Ｐゴシック" panose="020B0600070205080204" pitchFamily="34" charset="-128"/>
              </a:rPr>
              <a:t>A future scenario based on detailed understanding of a wide range of trends</a:t>
            </a:r>
          </a:p>
        </p:txBody>
      </p:sp>
      <p:sp>
        <p:nvSpPr>
          <p:cNvPr id="2" name="Content Placeholder 1">
            <a:extLst>
              <a:ext uri="{FF2B5EF4-FFF2-40B4-BE49-F238E27FC236}">
                <a16:creationId xmlns:a16="http://schemas.microsoft.com/office/drawing/2014/main" id="{A30AFD7E-7B5E-A141-A02B-17E2CB6A591C}"/>
              </a:ext>
            </a:extLst>
          </p:cNvPr>
          <p:cNvSpPr>
            <a:spLocks noGrp="1"/>
          </p:cNvSpPr>
          <p:nvPr>
            <p:ph idx="1"/>
          </p:nvPr>
        </p:nvSpPr>
        <p:spPr>
          <a:xfrm>
            <a:off x="457200" y="1700213"/>
            <a:ext cx="8401050" cy="4681537"/>
          </a:xfrm>
        </p:spPr>
        <p:txBody>
          <a:bodyPr/>
          <a:lstStyle/>
          <a:p>
            <a:pPr eaLnBrk="1" hangingPunct="1">
              <a:buFontTx/>
              <a:buNone/>
            </a:pPr>
            <a:r>
              <a:rPr lang="en-GB" altLang="en-US" sz="2100">
                <a:ea typeface="ＭＳ Ｐゴシック" panose="020B0600070205080204" pitchFamily="34" charset="-128"/>
              </a:rPr>
              <a:t>Tomorrow</a:t>
            </a:r>
            <a:r>
              <a:rPr lang="ja-JP" altLang="en-GB" sz="2100">
                <a:ea typeface="ＭＳ Ｐゴシック" panose="020B0600070205080204" pitchFamily="34" charset="-128"/>
              </a:rPr>
              <a:t>’</a:t>
            </a:r>
            <a:r>
              <a:rPr lang="en-GB" altLang="ja-JP" sz="2100">
                <a:ea typeface="ＭＳ Ｐゴシック" panose="020B0600070205080204" pitchFamily="34" charset="-128"/>
              </a:rPr>
              <a:t>s successful organisations will</a:t>
            </a:r>
          </a:p>
          <a:p>
            <a:r>
              <a:rPr lang="en-GB" altLang="en-US" sz="2100">
                <a:ea typeface="ＭＳ Ｐゴシック" panose="020B0600070205080204" pitchFamily="34" charset="-128"/>
              </a:rPr>
              <a:t>Satisfy emotional &amp; spiritual need rather than gratuitous wants</a:t>
            </a:r>
          </a:p>
          <a:p>
            <a:r>
              <a:rPr lang="en-GB" altLang="en-US" sz="2100">
                <a:ea typeface="ＭＳ Ｐゴシック" panose="020B0600070205080204" pitchFamily="34" charset="-128"/>
              </a:rPr>
              <a:t>Satisfy essential needs in the lower orders of Maslow’</a:t>
            </a:r>
            <a:r>
              <a:rPr lang="en-GB" altLang="ja-JP" sz="2100">
                <a:ea typeface="ＭＳ Ｐゴシック" panose="020B0600070205080204" pitchFamily="34" charset="-128"/>
              </a:rPr>
              <a:t>s Pyramid</a:t>
            </a:r>
          </a:p>
          <a:p>
            <a:r>
              <a:rPr lang="en-GB" altLang="en-US" sz="2100">
                <a:ea typeface="ＭＳ Ｐゴシック" panose="020B0600070205080204" pitchFamily="34" charset="-128"/>
              </a:rPr>
              <a:t>Employ people rather than energy</a:t>
            </a:r>
          </a:p>
          <a:p>
            <a:r>
              <a:rPr lang="en-GB" altLang="en-US" sz="2100">
                <a:ea typeface="ＭＳ Ｐゴシック" panose="020B0600070205080204" pitchFamily="34" charset="-128"/>
              </a:rPr>
              <a:t>Create or use renewable energy &amp; other resources</a:t>
            </a:r>
          </a:p>
          <a:p>
            <a:r>
              <a:rPr lang="en-GB" altLang="en-US" sz="2100">
                <a:ea typeface="ＭＳ Ｐゴシック" panose="020B0600070205080204" pitchFamily="34" charset="-128"/>
              </a:rPr>
              <a:t>Minimise water use or create the technologies that do</a:t>
            </a:r>
          </a:p>
          <a:p>
            <a:r>
              <a:rPr lang="en-GB" altLang="en-US" sz="2100">
                <a:ea typeface="ＭＳ Ｐゴシック" panose="020B0600070205080204" pitchFamily="34" charset="-128"/>
              </a:rPr>
              <a:t>Create &amp; deploy climate stabilising &amp; mitigation technologies</a:t>
            </a:r>
          </a:p>
          <a:p>
            <a:r>
              <a:rPr lang="en-GB" altLang="en-US" sz="2100">
                <a:ea typeface="ＭＳ Ｐゴシック" panose="020B0600070205080204" pitchFamily="34" charset="-128"/>
              </a:rPr>
              <a:t>Be increasingly local</a:t>
            </a:r>
          </a:p>
          <a:p>
            <a:r>
              <a:rPr lang="en-GB" altLang="en-US" sz="2100">
                <a:ea typeface="ＭＳ Ｐゴシック" panose="020B0600070205080204" pitchFamily="34" charset="-128"/>
              </a:rPr>
              <a:t>Provide a service rather than a product</a:t>
            </a:r>
          </a:p>
          <a:p>
            <a:r>
              <a:rPr lang="en-GB" altLang="en-US" sz="2100">
                <a:ea typeface="ＭＳ Ｐゴシック" panose="020B0600070205080204" pitchFamily="34" charset="-128"/>
              </a:rPr>
              <a:t>Practice lifecycle stewardship of their resources</a:t>
            </a:r>
          </a:p>
          <a:p>
            <a:r>
              <a:rPr lang="en-GB" altLang="en-US" sz="2100">
                <a:ea typeface="ＭＳ Ｐゴシック" panose="020B0600070205080204" pitchFamily="34" charset="-128"/>
              </a:rPr>
              <a:t>Manage value rather than cost</a:t>
            </a:r>
          </a:p>
          <a:p>
            <a:r>
              <a:rPr lang="en-GB" altLang="en-US" sz="2100">
                <a:ea typeface="ＭＳ Ｐゴシック" panose="020B0600070205080204" pitchFamily="34" charset="-128"/>
              </a:rPr>
              <a:t>Be able to operate at continually reducing resource intensity</a:t>
            </a:r>
          </a:p>
          <a:p>
            <a:pPr lvl="1" eaLnBrk="1" hangingPunct="1"/>
            <a:endParaRPr lang="en-GB" altLang="en-US" sz="1800">
              <a:ea typeface="ＭＳ Ｐゴシック" panose="020B0600070205080204" pitchFamily="34" charset="-128"/>
            </a:endParaRPr>
          </a:p>
          <a:p>
            <a:pPr eaLnBrk="1" hangingPunct="1">
              <a:buFont typeface="Wingdings 3" pitchFamily="2" charset="2"/>
              <a:buNone/>
            </a:pPr>
            <a:endParaRPr lang="en-GB" altLang="en-US" sz="700">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8748BB88-0390-C44C-B12C-59024289B1A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82C39A7-8D58-5E41-B9F3-30F6D880D512}" type="slidenum">
              <a:rPr lang="en-GB" altLang="en-US" sz="1400">
                <a:solidFill>
                  <a:schemeClr val="bg1"/>
                </a:solidFill>
              </a:rPr>
              <a:pPr eaLnBrk="1" hangingPunct="1"/>
              <a:t>23</a:t>
            </a:fld>
            <a:endParaRPr lang="en-GB" alt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8" end="8"/>
                                            </p:txEl>
                                          </p:spTgt>
                                        </p:tgtEl>
                                        <p:attrNameLst>
                                          <p:attrName>ppt_c</p:attrName>
                                        </p:attrNameLst>
                                      </p:cBhvr>
                                      <p:to>
                                        <a:schemeClr val="accent1"/>
                                      </p:to>
                                    </p:animClr>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 calcmode="lin" valueType="num">
                                      <p:cBhvr additive="base">
                                        <p:cTn id="65"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
                                            <p:txEl>
                                              <p:pRg st="10" end="1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10" end="10"/>
                                            </p:txEl>
                                          </p:spTgt>
                                        </p:tgtEl>
                                        <p:attrNameLst>
                                          <p:attrName>ppt_c</p:attrName>
                                        </p:attrNameLst>
                                      </p:cBhvr>
                                      <p:to>
                                        <a:schemeClr val="accent1"/>
                                      </p:to>
                                    </p:animClr>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1" end="11"/>
                                            </p:txEl>
                                          </p:spTgt>
                                        </p:tgtEl>
                                        <p:attrNameLst>
                                          <p:attrName>style.visibility</p:attrName>
                                        </p:attrNameLst>
                                      </p:cBhvr>
                                      <p:to>
                                        <p:strVal val="visible"/>
                                      </p:to>
                                    </p:set>
                                    <p:anim calcmode="lin" valueType="num">
                                      <p:cBhvr additive="base">
                                        <p:cTn id="7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a:extLst>
              <a:ext uri="{FF2B5EF4-FFF2-40B4-BE49-F238E27FC236}">
                <a16:creationId xmlns:a16="http://schemas.microsoft.com/office/drawing/2014/main" id="{B379A7E8-2090-E848-9E46-951F615C2EA0}"/>
              </a:ext>
            </a:extLst>
          </p:cNvPr>
          <p:cNvSpPr>
            <a:spLocks noGrp="1"/>
          </p:cNvSpPr>
          <p:nvPr>
            <p:ph idx="1"/>
          </p:nvPr>
        </p:nvSpPr>
        <p:spPr>
          <a:xfrm>
            <a:off x="468313" y="908050"/>
            <a:ext cx="8229600" cy="4784725"/>
          </a:xfrm>
        </p:spPr>
        <p:txBody>
          <a:bodyPr/>
          <a:lstStyle/>
          <a:p>
            <a:pPr>
              <a:buFontTx/>
              <a:buNone/>
            </a:pPr>
            <a:r>
              <a:rPr lang="en-GB" altLang="en-US">
                <a:ea typeface="ＭＳ Ｐゴシック" panose="020B0600070205080204" pitchFamily="34" charset="-128"/>
              </a:rPr>
              <a:t>	</a:t>
            </a:r>
            <a:r>
              <a:rPr lang="ja-JP" altLang="en-GB" sz="2400">
                <a:ea typeface="ＭＳ Ｐゴシック" panose="020B0600070205080204" pitchFamily="34" charset="-128"/>
              </a:rPr>
              <a:t>“</a:t>
            </a:r>
            <a:r>
              <a:rPr lang="en-GB" altLang="ja-JP" sz="2400">
                <a:ea typeface="ＭＳ Ｐゴシック" panose="020B0600070205080204" pitchFamily="34" charset="-128"/>
              </a:rPr>
              <a:t>Choosing between different scenarios for the future is a complex business. It involves </a:t>
            </a:r>
            <a:r>
              <a:rPr lang="en-GB" altLang="ja-JP" sz="2400">
                <a:solidFill>
                  <a:srgbClr val="FFFF00"/>
                </a:solidFill>
                <a:ea typeface="ＭＳ Ｐゴシック" panose="020B0600070205080204" pitchFamily="34" charset="-128"/>
              </a:rPr>
              <a:t>imagination</a:t>
            </a:r>
            <a:r>
              <a:rPr lang="en-GB" altLang="ja-JP" sz="2400">
                <a:ea typeface="ＭＳ Ｐゴシック" panose="020B0600070205080204" pitchFamily="34" charset="-128"/>
              </a:rPr>
              <a:t> as to what could possibly be achieved as well as </a:t>
            </a:r>
            <a:r>
              <a:rPr lang="en-GB" altLang="ja-JP" sz="2400">
                <a:solidFill>
                  <a:srgbClr val="4597A0"/>
                </a:solidFill>
                <a:ea typeface="ＭＳ Ｐゴシック" panose="020B0600070205080204" pitchFamily="34" charset="-128"/>
              </a:rPr>
              <a:t>practical judgment </a:t>
            </a:r>
            <a:r>
              <a:rPr lang="en-GB" altLang="ja-JP" sz="2400">
                <a:ea typeface="ＭＳ Ｐゴシック" panose="020B0600070205080204" pitchFamily="34" charset="-128"/>
              </a:rPr>
              <a:t>over what can actually be achieved. It involves </a:t>
            </a:r>
            <a:r>
              <a:rPr lang="en-GB" altLang="ja-JP" sz="2400">
                <a:solidFill>
                  <a:srgbClr val="7030A0"/>
                </a:solidFill>
                <a:ea typeface="ＭＳ Ｐゴシック" panose="020B0600070205080204" pitchFamily="34" charset="-128"/>
              </a:rPr>
              <a:t>debates</a:t>
            </a:r>
            <a:r>
              <a:rPr lang="en-GB" altLang="ja-JP" sz="2400">
                <a:ea typeface="ＭＳ Ｐゴシック" panose="020B0600070205080204" pitchFamily="34" charset="-128"/>
              </a:rPr>
              <a:t> between people and organisations to discuss </a:t>
            </a:r>
            <a:r>
              <a:rPr lang="en-GB" altLang="ja-JP" sz="2400">
                <a:solidFill>
                  <a:srgbClr val="AFE8A6"/>
                </a:solidFill>
                <a:ea typeface="ＭＳ Ｐゴシック" panose="020B0600070205080204" pitchFamily="34" charset="-128"/>
              </a:rPr>
              <a:t>critical choices</a:t>
            </a:r>
            <a:r>
              <a:rPr lang="en-GB" altLang="ja-JP" sz="2400">
                <a:ea typeface="ＭＳ Ｐゴシック" panose="020B0600070205080204" pitchFamily="34" charset="-128"/>
              </a:rPr>
              <a:t> about alternative development paths with different impacts. And it involves </a:t>
            </a:r>
            <a:r>
              <a:rPr lang="en-GB" altLang="ja-JP" sz="2400">
                <a:solidFill>
                  <a:srgbClr val="FFC000"/>
                </a:solidFill>
                <a:ea typeface="ＭＳ Ｐゴシック" panose="020B0600070205080204" pitchFamily="34" charset="-128"/>
              </a:rPr>
              <a:t>understanding these impacts and identifying impacts that might otherwise go unconsidered</a:t>
            </a:r>
            <a:r>
              <a:rPr lang="en-GB" altLang="ja-JP" sz="2400">
                <a:ea typeface="ＭＳ Ｐゴシック" panose="020B0600070205080204" pitchFamily="34" charset="-128"/>
              </a:rPr>
              <a:t> </a:t>
            </a:r>
            <a:r>
              <a:rPr lang="en-GB" altLang="ja-JP" sz="2400" i="1">
                <a:ea typeface="ＭＳ Ｐゴシック" panose="020B0600070205080204" pitchFamily="34" charset="-128"/>
              </a:rPr>
              <a:t>(including perverse outcomes - RU)</a:t>
            </a:r>
            <a:r>
              <a:rPr lang="en-GB" altLang="ja-JP" sz="2400">
                <a:ea typeface="ＭＳ Ｐゴシック" panose="020B0600070205080204" pitchFamily="34" charset="-128"/>
              </a:rPr>
              <a:t>. But </a:t>
            </a:r>
            <a:r>
              <a:rPr lang="en-GB" altLang="ja-JP" sz="2400">
                <a:solidFill>
                  <a:srgbClr val="FF0000"/>
                </a:solidFill>
                <a:ea typeface="ＭＳ Ｐゴシック" panose="020B0600070205080204" pitchFamily="34" charset="-128"/>
              </a:rPr>
              <a:t>the central political problem is that the impacts of urban change fall variably on different people, groups and organisations</a:t>
            </a:r>
            <a:r>
              <a:rPr lang="ja-JP" altLang="en-GB" sz="2400">
                <a:ea typeface="ＭＳ Ｐゴシック" panose="020B0600070205080204" pitchFamily="34" charset="-128"/>
              </a:rPr>
              <a:t>”</a:t>
            </a:r>
            <a:r>
              <a:rPr lang="en-GB" altLang="ja-JP" sz="2400">
                <a:ea typeface="ＭＳ Ｐゴシック" panose="020B0600070205080204" pitchFamily="34" charset="-128"/>
              </a:rPr>
              <a:t> (Rydin, 2011, p.9). </a:t>
            </a:r>
          </a:p>
          <a:p>
            <a:endParaRPr lang="en-GB" altLang="en-US" sz="2400">
              <a:ea typeface="ＭＳ Ｐゴシック" panose="020B0600070205080204" pitchFamily="34" charset="-128"/>
            </a:endParaRPr>
          </a:p>
        </p:txBody>
      </p:sp>
      <p:sp>
        <p:nvSpPr>
          <p:cNvPr id="63490" name="Slide Number Placeholder 3">
            <a:extLst>
              <a:ext uri="{FF2B5EF4-FFF2-40B4-BE49-F238E27FC236}">
                <a16:creationId xmlns:a16="http://schemas.microsoft.com/office/drawing/2014/main" id="{02E163C2-BAC9-9B4A-B1CC-5E13E9573F1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86021A-DA7D-7F4C-917E-C8D73ACB00B3}" type="slidenum">
              <a:rPr lang="en-GB" altLang="en-US" sz="1400">
                <a:solidFill>
                  <a:schemeClr val="bg1"/>
                </a:solidFill>
              </a:rPr>
              <a:pPr eaLnBrk="1" hangingPunct="1"/>
              <a:t>24</a:t>
            </a:fld>
            <a:endParaRPr lang="en-GB" altLang="en-US" sz="140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C076322C-954E-324D-B3CE-34D081DC8196}"/>
              </a:ext>
            </a:extLst>
          </p:cNvPr>
          <p:cNvSpPr>
            <a:spLocks noGrp="1"/>
          </p:cNvSpPr>
          <p:nvPr>
            <p:ph type="title"/>
          </p:nvPr>
        </p:nvSpPr>
        <p:spPr/>
        <p:txBody>
          <a:bodyPr/>
          <a:lstStyle/>
          <a:p>
            <a:r>
              <a:rPr lang="en-US" altLang="en-US" sz="2800">
                <a:solidFill>
                  <a:srgbClr val="BBE0E3"/>
                </a:solidFill>
                <a:ea typeface="ＭＳ Ｐゴシック" panose="020B0600070205080204" pitchFamily="34" charset="-128"/>
              </a:rPr>
              <a:t>Clock of the Long Now – an ambitious project</a:t>
            </a:r>
          </a:p>
        </p:txBody>
      </p:sp>
      <p:sp>
        <p:nvSpPr>
          <p:cNvPr id="4" name="Slide Number Placeholder 3">
            <a:extLst>
              <a:ext uri="{FF2B5EF4-FFF2-40B4-BE49-F238E27FC236}">
                <a16:creationId xmlns:a16="http://schemas.microsoft.com/office/drawing/2014/main" id="{5819E6D8-95CF-C149-A4B9-E2D2E3CA727E}"/>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0BBF78-77D7-CD4B-A8F0-0BFEA258965A}" type="slidenum">
              <a:rPr lang="en-GB" altLang="en-US" sz="1400"/>
              <a:pPr eaLnBrk="1" hangingPunct="1"/>
              <a:t>25</a:t>
            </a:fld>
            <a:endParaRPr lang="en-GB" altLang="en-US" sz="1400"/>
          </a:p>
        </p:txBody>
      </p:sp>
      <p:sp>
        <p:nvSpPr>
          <p:cNvPr id="65539" name="TextBox 13">
            <a:extLst>
              <a:ext uri="{FF2B5EF4-FFF2-40B4-BE49-F238E27FC236}">
                <a16:creationId xmlns:a16="http://schemas.microsoft.com/office/drawing/2014/main" id="{1F6DA106-5EB6-A04A-BAAD-B77B49D6ADEE}"/>
              </a:ext>
            </a:extLst>
          </p:cNvPr>
          <p:cNvSpPr txBox="1">
            <a:spLocks noChangeArrowheads="1"/>
          </p:cNvSpPr>
          <p:nvPr/>
        </p:nvSpPr>
        <p:spPr bwMode="auto">
          <a:xfrm>
            <a:off x="3563938" y="1484313"/>
            <a:ext cx="37449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FFFF"/>
                </a:solidFill>
              </a:rPr>
              <a:t>Don’t hold back! </a:t>
            </a:r>
          </a:p>
          <a:p>
            <a:pPr eaLnBrk="1" hangingPunct="1"/>
            <a:endParaRPr lang="en-US" altLang="en-US" sz="1800">
              <a:solidFill>
                <a:srgbClr val="FFFFFF"/>
              </a:solidFill>
            </a:endParaRPr>
          </a:p>
          <a:p>
            <a:pPr eaLnBrk="1" hangingPunct="1"/>
            <a:r>
              <a:rPr lang="en-US" altLang="en-US" sz="1800">
                <a:solidFill>
                  <a:srgbClr val="FFFFFF"/>
                </a:solidFill>
              </a:rPr>
              <a:t>The more over-the-top a project is, the better it works</a:t>
            </a:r>
          </a:p>
          <a:p>
            <a:pPr eaLnBrk="1" hangingPunct="1"/>
            <a:endParaRPr lang="en-US" altLang="en-US" sz="1800">
              <a:solidFill>
                <a:srgbClr val="FFFFFF"/>
              </a:solidFill>
            </a:endParaRPr>
          </a:p>
          <a:p>
            <a:pPr eaLnBrk="1" hangingPunct="1"/>
            <a:r>
              <a:rPr lang="en-US" altLang="en-US" sz="1800">
                <a:solidFill>
                  <a:srgbClr val="FFFFFF"/>
                </a:solidFill>
              </a:rPr>
              <a:t>p.48</a:t>
            </a:r>
          </a:p>
        </p:txBody>
      </p:sp>
      <p:sp>
        <p:nvSpPr>
          <p:cNvPr id="65540" name="TextBox 14">
            <a:extLst>
              <a:ext uri="{FF2B5EF4-FFF2-40B4-BE49-F238E27FC236}">
                <a16:creationId xmlns:a16="http://schemas.microsoft.com/office/drawing/2014/main" id="{4D568852-7A34-CD4F-81A5-22E3563094A4}"/>
              </a:ext>
            </a:extLst>
          </p:cNvPr>
          <p:cNvSpPr txBox="1">
            <a:spLocks noChangeArrowheads="1"/>
          </p:cNvSpPr>
          <p:nvPr/>
        </p:nvSpPr>
        <p:spPr bwMode="auto">
          <a:xfrm>
            <a:off x="3563938" y="4868863"/>
            <a:ext cx="3240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FFFF"/>
                </a:solidFill>
              </a:rPr>
              <a:t>A traditional clock depicts time in the context of our lives.</a:t>
            </a:r>
          </a:p>
          <a:p>
            <a:pPr eaLnBrk="1" hangingPunct="1"/>
            <a:r>
              <a:rPr lang="en-US" altLang="en-US" sz="1800">
                <a:solidFill>
                  <a:srgbClr val="FFFFFF"/>
                </a:solidFill>
              </a:rPr>
              <a:t>This clock depicts our lives in the context of time. </a:t>
            </a:r>
          </a:p>
        </p:txBody>
      </p:sp>
      <p:pic>
        <p:nvPicPr>
          <p:cNvPr id="65541" name="Picture 6" descr="Macintosh HD:Users:Rachael:Desktop:Screen Shot 2015-05-12 at 13.32.44.png">
            <a:extLst>
              <a:ext uri="{FF2B5EF4-FFF2-40B4-BE49-F238E27FC236}">
                <a16:creationId xmlns:a16="http://schemas.microsoft.com/office/drawing/2014/main" id="{A5A72930-842D-924A-B440-A92C7D7CB8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1484313"/>
            <a:ext cx="295116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E693806A-D336-C44D-90CB-923C2E783C0D}"/>
              </a:ext>
            </a:extLst>
          </p:cNvPr>
          <p:cNvSpPr>
            <a:spLocks noGrp="1"/>
          </p:cNvSpPr>
          <p:nvPr>
            <p:ph type="title"/>
          </p:nvPr>
        </p:nvSpPr>
        <p:spPr/>
        <p:txBody>
          <a:bodyPr/>
          <a:lstStyle/>
          <a:p>
            <a:r>
              <a:rPr lang="en-GB" altLang="en-US" sz="2800">
                <a:solidFill>
                  <a:srgbClr val="BBE0E3"/>
                </a:solidFill>
                <a:ea typeface="ＭＳ Ｐゴシック" panose="020B0600070205080204" pitchFamily="34" charset="-128"/>
              </a:rPr>
              <a:t>The future is to be constructed rather than divined </a:t>
            </a:r>
            <a:endParaRPr lang="en-US" altLang="en-US" sz="2800">
              <a:solidFill>
                <a:srgbClr val="BBE0E3"/>
              </a:solidFill>
              <a:ea typeface="ＭＳ Ｐゴシック" panose="020B0600070205080204" pitchFamily="34" charset="-128"/>
            </a:endParaRPr>
          </a:p>
        </p:txBody>
      </p:sp>
      <p:sp>
        <p:nvSpPr>
          <p:cNvPr id="67586" name="Content Placeholder 2">
            <a:extLst>
              <a:ext uri="{FF2B5EF4-FFF2-40B4-BE49-F238E27FC236}">
                <a16:creationId xmlns:a16="http://schemas.microsoft.com/office/drawing/2014/main" id="{9E61596C-A6A3-F947-81F2-283A9428673C}"/>
              </a:ext>
            </a:extLst>
          </p:cNvPr>
          <p:cNvSpPr>
            <a:spLocks noGrp="1"/>
          </p:cNvSpPr>
          <p:nvPr>
            <p:ph idx="1"/>
          </p:nvPr>
        </p:nvSpPr>
        <p:spPr/>
        <p:txBody>
          <a:bodyPr/>
          <a:lstStyle/>
          <a:p>
            <a:pPr marL="0" indent="0">
              <a:buFontTx/>
              <a:buNone/>
            </a:pPr>
            <a:r>
              <a:rPr lang="en-GB" altLang="en-US" sz="2000">
                <a:ea typeface="ＭＳ Ｐゴシック" panose="020B0600070205080204" pitchFamily="34" charset="-128"/>
              </a:rPr>
              <a:t>“</a:t>
            </a:r>
            <a:r>
              <a:rPr lang="en-GB" altLang="ja-JP" sz="2000">
                <a:ea typeface="ＭＳ Ｐゴシック" panose="020B0600070205080204" pitchFamily="34" charset="-128"/>
              </a:rPr>
              <a:t>A careful reading of history shows that the outcomes of complex developments are often much less circumscribed than is commonly believed. </a:t>
            </a:r>
            <a:r>
              <a:rPr lang="en-GB" altLang="ja-JP" sz="2000">
                <a:solidFill>
                  <a:srgbClr val="BBE0E3"/>
                </a:solidFill>
                <a:ea typeface="ＭＳ Ｐゴシック" panose="020B0600070205080204" pitchFamily="34" charset="-128"/>
              </a:rPr>
              <a:t>The combination of biophysical constraints, burdens of history, and peculiarities of culture and politics counts for a lot – but it does not preordain the future</a:t>
            </a:r>
            <a:r>
              <a:rPr lang="en-GB" altLang="ja-JP" sz="2000">
                <a:ea typeface="ＭＳ Ｐゴシック" panose="020B0600070205080204" pitchFamily="34" charset="-128"/>
              </a:rPr>
              <a:t>. Closer looks at complex situations always reveal the existence of contending trends, and hence of realistic choices. Every one of them can be handled in one of three basic ways: </a:t>
            </a:r>
            <a:r>
              <a:rPr lang="en-GB" altLang="ja-JP" sz="2000">
                <a:solidFill>
                  <a:srgbClr val="BBE0E3"/>
                </a:solidFill>
                <a:ea typeface="ＭＳ Ｐゴシック" panose="020B0600070205080204" pitchFamily="34" charset="-128"/>
              </a:rPr>
              <a:t>vigorously pursued, largely ignored or aggressively opposed – or with countless, and shifting, nuances in between. </a:t>
            </a:r>
            <a:r>
              <a:rPr lang="en-GB" altLang="ja-JP" sz="2000" b="1">
                <a:solidFill>
                  <a:srgbClr val="BBE0E3"/>
                </a:solidFill>
                <a:ea typeface="ＭＳ Ｐゴシック" panose="020B0600070205080204" pitchFamily="34" charset="-128"/>
              </a:rPr>
              <a:t>The long-term balance of these complex interplays determines the outcome</a:t>
            </a:r>
            <a:r>
              <a:rPr lang="en-GB" altLang="en-US" sz="2000">
                <a:ea typeface="ＭＳ Ｐゴシック" panose="020B0600070205080204" pitchFamily="34" charset="-128"/>
              </a:rPr>
              <a:t>”</a:t>
            </a:r>
            <a:r>
              <a:rPr lang="en-GB" altLang="ja-JP" sz="2000">
                <a:ea typeface="ＭＳ Ｐゴシック" panose="020B0600070205080204" pitchFamily="34" charset="-128"/>
              </a:rPr>
              <a:t>.</a:t>
            </a:r>
          </a:p>
          <a:p>
            <a:pPr marL="0" indent="0">
              <a:buFontTx/>
              <a:buNone/>
            </a:pPr>
            <a:endParaRPr lang="en-GB" altLang="en-US" sz="2000">
              <a:ea typeface="ＭＳ Ｐゴシック" panose="020B0600070205080204" pitchFamily="34" charset="-128"/>
            </a:endParaRPr>
          </a:p>
          <a:p>
            <a:pPr marL="0" indent="0">
              <a:lnSpc>
                <a:spcPct val="60000"/>
              </a:lnSpc>
              <a:buFontTx/>
              <a:buNone/>
            </a:pPr>
            <a:r>
              <a:rPr lang="en-GB" altLang="en-US" sz="2000">
                <a:ea typeface="ＭＳ Ｐゴシック" panose="020B0600070205080204" pitchFamily="34" charset="-128"/>
              </a:rPr>
              <a:t>Smil, V. (2004) </a:t>
            </a:r>
            <a:r>
              <a:rPr lang="en-GB" altLang="en-US" sz="2000" i="1">
                <a:ea typeface="ＭＳ Ｐゴシック" panose="020B0600070205080204" pitchFamily="34" charset="-128"/>
              </a:rPr>
              <a:t>China’s past, China’s future: energy, food, environment,</a:t>
            </a:r>
            <a:r>
              <a:rPr lang="en-GB" altLang="en-US" sz="2000">
                <a:ea typeface="ＭＳ Ｐゴシック" panose="020B0600070205080204" pitchFamily="34" charset="-128"/>
              </a:rPr>
              <a:t> London: RoutledgeCurzon, p.212-213. </a:t>
            </a:r>
            <a:r>
              <a:rPr lang="en-GB" altLang="en-US">
                <a:ea typeface="ＭＳ Ｐゴシック" panose="020B0600070205080204" pitchFamily="34" charset="-128"/>
              </a:rPr>
              <a:t> </a:t>
            </a:r>
            <a:endParaRPr lang="en-GB" altLang="en-US" b="1">
              <a:ea typeface="ＭＳ Ｐゴシック" panose="020B0600070205080204" pitchFamily="34" charset="-128"/>
            </a:endParaRPr>
          </a:p>
          <a:p>
            <a:pPr marL="0" indent="0">
              <a:buFontTx/>
              <a:buNone/>
            </a:pPr>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D64BD060-6BE9-8C4E-AFF1-E1FAEAE5A406}"/>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7AA1BCA-90D9-654F-931A-7CEFF4F037C5}" type="slidenum">
              <a:rPr lang="en-GB" altLang="en-US" sz="1400"/>
              <a:pPr eaLnBrk="1" hangingPunct="1"/>
              <a:t>26</a:t>
            </a:fld>
            <a:endParaRPr lang="en-GB" altLang="en-U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CCADADBC-FEC2-144A-9384-000967CB8972}"/>
              </a:ext>
            </a:extLst>
          </p:cNvPr>
          <p:cNvSpPr>
            <a:spLocks noGrp="1"/>
          </p:cNvSpPr>
          <p:nvPr>
            <p:ph type="title"/>
          </p:nvPr>
        </p:nvSpPr>
        <p:spPr/>
        <p:txBody>
          <a:bodyPr/>
          <a:lstStyle/>
          <a:p>
            <a:r>
              <a:rPr lang="en-US" altLang="en-US">
                <a:solidFill>
                  <a:srgbClr val="BBE0E3"/>
                </a:solidFill>
                <a:ea typeface="ＭＳ Ｐゴシック" panose="020B0600070205080204" pitchFamily="34" charset="-128"/>
              </a:rPr>
              <a:t>The Civic Trust and The Long Now</a:t>
            </a:r>
          </a:p>
        </p:txBody>
      </p:sp>
      <p:sp>
        <p:nvSpPr>
          <p:cNvPr id="68610" name="Content Placeholder 2">
            <a:extLst>
              <a:ext uri="{FF2B5EF4-FFF2-40B4-BE49-F238E27FC236}">
                <a16:creationId xmlns:a16="http://schemas.microsoft.com/office/drawing/2014/main" id="{2EA2CDD8-760C-3F42-8817-7EA867AFC785}"/>
              </a:ext>
            </a:extLst>
          </p:cNvPr>
          <p:cNvSpPr>
            <a:spLocks noGrp="1"/>
          </p:cNvSpPr>
          <p:nvPr>
            <p:ph idx="1"/>
          </p:nvPr>
        </p:nvSpPr>
        <p:spPr>
          <a:xfrm>
            <a:off x="457200" y="1600200"/>
            <a:ext cx="8229600" cy="2692400"/>
          </a:xfrm>
        </p:spPr>
        <p:txBody>
          <a:bodyPr/>
          <a:lstStyle/>
          <a:p>
            <a:pPr marL="0" indent="0">
              <a:buFontTx/>
              <a:buNone/>
            </a:pPr>
            <a:r>
              <a:rPr lang="en-US" altLang="en-US" sz="2800">
                <a:ea typeface="ＭＳ Ｐゴシック" panose="020B0600070205080204" pitchFamily="34" charset="-128"/>
              </a:rPr>
              <a:t>Stewards of the memories of the city but also influencers of its future shape and functioning</a:t>
            </a:r>
          </a:p>
          <a:p>
            <a:pPr marL="0" indent="0">
              <a:buFontTx/>
              <a:buNone/>
            </a:pPr>
            <a:endParaRPr lang="en-US" altLang="en-US" sz="2800">
              <a:ea typeface="ＭＳ Ｐゴシック" panose="020B0600070205080204" pitchFamily="34" charset="-128"/>
            </a:endParaRPr>
          </a:p>
          <a:p>
            <a:pPr marL="0" indent="0">
              <a:buFontTx/>
              <a:buNone/>
            </a:pPr>
            <a:r>
              <a:rPr lang="en-US" altLang="en-US" sz="2000">
                <a:ea typeface="ＭＳ Ｐゴシック" panose="020B0600070205080204" pitchFamily="34" charset="-128"/>
              </a:rPr>
              <a:t>“</a:t>
            </a:r>
            <a:r>
              <a:rPr lang="en-US" altLang="ja-JP" sz="2000">
                <a:ea typeface="ＭＳ Ｐゴシック" panose="020B0600070205080204" pitchFamily="34" charset="-128"/>
              </a:rPr>
              <a:t>The accumulated past is life</a:t>
            </a:r>
            <a:r>
              <a:rPr lang="en-US" altLang="en-US" sz="2000">
                <a:ea typeface="ＭＳ Ｐゴシック" panose="020B0600070205080204" pitchFamily="34" charset="-128"/>
              </a:rPr>
              <a:t>’</a:t>
            </a:r>
            <a:r>
              <a:rPr lang="en-US" altLang="ja-JP" sz="2000">
                <a:ea typeface="ＭＳ Ｐゴシック" panose="020B0600070205080204" pitchFamily="34" charset="-128"/>
              </a:rPr>
              <a:t>s best resource for innovation</a:t>
            </a:r>
            <a:r>
              <a:rPr lang="en-US" altLang="en-US" sz="2000">
                <a:ea typeface="ＭＳ Ｐゴシック" panose="020B0600070205080204" pitchFamily="34" charset="-128"/>
              </a:rPr>
              <a:t>”</a:t>
            </a:r>
            <a:r>
              <a:rPr lang="en-US" altLang="ja-JP" sz="2000">
                <a:ea typeface="ＭＳ Ｐゴシック" panose="020B0600070205080204" pitchFamily="34" charset="-128"/>
              </a:rPr>
              <a:t> (p.75)</a:t>
            </a:r>
            <a:endParaRPr lang="en-US" altLang="en-US" sz="200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9BC7660C-9516-D548-A101-30458B130745}"/>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DA3957B-C189-474E-9327-8F5732CEC9F0}" type="slidenum">
              <a:rPr lang="en-GB" altLang="en-US" sz="1400"/>
              <a:pPr eaLnBrk="1" hangingPunct="1"/>
              <a:t>27</a:t>
            </a:fld>
            <a:endParaRPr lang="en-GB" altLang="en-US" sz="1400"/>
          </a:p>
        </p:txBody>
      </p:sp>
      <p:pic>
        <p:nvPicPr>
          <p:cNvPr id="68612" name="Picture 4" descr="Screen Shot 2015-05-17 at 10.50.31.png">
            <a:extLst>
              <a:ext uri="{FF2B5EF4-FFF2-40B4-BE49-F238E27FC236}">
                <a16:creationId xmlns:a16="http://schemas.microsoft.com/office/drawing/2014/main" id="{971BE497-63EC-FC43-8EC1-AD03AEE2C1B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050" y="4387850"/>
            <a:ext cx="91249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102D29A-8815-9B4C-AEA1-55E18D36DE27}"/>
              </a:ext>
            </a:extLst>
          </p:cNvPr>
          <p:cNvSpPr txBox="1"/>
          <p:nvPr/>
        </p:nvSpPr>
        <p:spPr>
          <a:xfrm>
            <a:off x="3635374" y="3644900"/>
            <a:ext cx="1944737" cy="990124"/>
          </a:xfrm>
          <a:prstGeom prst="downArrowCallout">
            <a:avLst/>
          </a:prstGeom>
          <a:solidFill>
            <a:srgbClr val="FFFFFF"/>
          </a:solidFill>
        </p:spPr>
        <p:txBody>
          <a:bodyPr wrap="square">
            <a:spAutoFit/>
          </a:bodyPr>
          <a:lstStyle/>
          <a:p>
            <a:pPr>
              <a:defRPr/>
            </a:pPr>
            <a:r>
              <a:rPr lang="en-US" dirty="0">
                <a:solidFill>
                  <a:schemeClr val="accent5">
                    <a:lumMod val="50000"/>
                  </a:schemeClr>
                </a:solidFill>
                <a:latin typeface="Arial" charset="0"/>
                <a:ea typeface="ＭＳ Ｐゴシック" charset="0"/>
                <a:cs typeface="ＭＳ Ｐゴシック" charset="0"/>
              </a:rPr>
              <a:t>European “clock of the long now”?</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1CDCF4C4-8E82-2045-8931-5C30A464763C}"/>
              </a:ext>
            </a:extLst>
          </p:cNvPr>
          <p:cNvSpPr>
            <a:spLocks noGrp="1"/>
          </p:cNvSpPr>
          <p:nvPr>
            <p:ph type="title"/>
          </p:nvPr>
        </p:nvSpPr>
        <p:spPr/>
        <p:txBody>
          <a:bodyPr/>
          <a:lstStyle/>
          <a:p>
            <a:r>
              <a:rPr lang="en-US" altLang="en-US">
                <a:solidFill>
                  <a:srgbClr val="BBE0E3"/>
                </a:solidFill>
                <a:ea typeface="ＭＳ Ｐゴシック" panose="020B0600070205080204" pitchFamily="34" charset="-128"/>
              </a:rPr>
              <a:t>Postcards to the Future</a:t>
            </a:r>
          </a:p>
        </p:txBody>
      </p:sp>
      <p:sp>
        <p:nvSpPr>
          <p:cNvPr id="70658" name="Content Placeholder 2">
            <a:extLst>
              <a:ext uri="{FF2B5EF4-FFF2-40B4-BE49-F238E27FC236}">
                <a16:creationId xmlns:a16="http://schemas.microsoft.com/office/drawing/2014/main" id="{FE0B60F5-848D-3448-9D73-F23317B52EA2}"/>
              </a:ext>
            </a:extLst>
          </p:cNvPr>
          <p:cNvSpPr>
            <a:spLocks noGrp="1"/>
          </p:cNvSpPr>
          <p:nvPr>
            <p:ph sz="half" idx="1"/>
          </p:nvPr>
        </p:nvSpPr>
        <p:spPr>
          <a:xfrm>
            <a:off x="468313" y="1412875"/>
            <a:ext cx="4038600" cy="2879725"/>
          </a:xfrm>
          <a:solidFill>
            <a:schemeClr val="bg1"/>
          </a:solidFill>
        </p:spPr>
        <p:txBody>
          <a:bodyPr/>
          <a:lstStyle/>
          <a:p>
            <a:pPr marL="0" indent="0">
              <a:buFontTx/>
              <a:buNone/>
            </a:pPr>
            <a:r>
              <a:rPr lang="en-US" altLang="en-US" sz="2400">
                <a:solidFill>
                  <a:schemeClr val="tx1"/>
                </a:solidFill>
                <a:ea typeface="ＭＳ Ｐゴシック" panose="020B0600070205080204" pitchFamily="34" charset="-128"/>
              </a:rPr>
              <a:t>Your aspirations for the Civic Trust 2065</a:t>
            </a:r>
          </a:p>
          <a:p>
            <a:pPr marL="0" indent="0">
              <a:buFontTx/>
              <a:buNone/>
            </a:pPr>
            <a:endParaRPr lang="en-US" altLang="en-US">
              <a:solidFill>
                <a:schemeClr val="tx1"/>
              </a:solidFill>
              <a:ea typeface="ＭＳ Ｐゴシック" panose="020B0600070205080204" pitchFamily="34" charset="-128"/>
            </a:endParaRPr>
          </a:p>
          <a:p>
            <a:pPr marL="0" indent="0">
              <a:buFontTx/>
              <a:buNone/>
            </a:pPr>
            <a:r>
              <a:rPr lang="en-US" altLang="en-US" sz="2400">
                <a:solidFill>
                  <a:schemeClr val="tx1"/>
                </a:solidFill>
                <a:ea typeface="ＭＳ Ｐゴシック" panose="020B0600070205080204" pitchFamily="34" charset="-128"/>
              </a:rPr>
              <a:t>Vision</a:t>
            </a:r>
          </a:p>
          <a:p>
            <a:pPr marL="0" indent="0">
              <a:buFontTx/>
              <a:buNone/>
            </a:pPr>
            <a:r>
              <a:rPr lang="en-US" altLang="en-US" sz="2400">
                <a:solidFill>
                  <a:schemeClr val="tx1"/>
                </a:solidFill>
                <a:ea typeface="ＭＳ Ｐゴシック" panose="020B0600070205080204" pitchFamily="34" charset="-128"/>
              </a:rPr>
              <a:t>Why? How?</a:t>
            </a:r>
          </a:p>
        </p:txBody>
      </p:sp>
      <p:sp>
        <p:nvSpPr>
          <p:cNvPr id="70659" name="Content Placeholder 3">
            <a:extLst>
              <a:ext uri="{FF2B5EF4-FFF2-40B4-BE49-F238E27FC236}">
                <a16:creationId xmlns:a16="http://schemas.microsoft.com/office/drawing/2014/main" id="{F7C10A53-6647-0F4B-B74B-AA9EE18AE886}"/>
              </a:ext>
            </a:extLst>
          </p:cNvPr>
          <p:cNvSpPr>
            <a:spLocks noGrp="1"/>
          </p:cNvSpPr>
          <p:nvPr>
            <p:ph sz="half" idx="2"/>
          </p:nvPr>
        </p:nvSpPr>
        <p:spPr>
          <a:xfrm>
            <a:off x="4648200" y="1412875"/>
            <a:ext cx="4038600" cy="2879725"/>
          </a:xfrm>
          <a:solidFill>
            <a:srgbClr val="FFFFFF"/>
          </a:solidFill>
        </p:spPr>
        <p:txBody>
          <a:bodyPr/>
          <a:lstStyle/>
          <a:p>
            <a:pPr marL="0" indent="0">
              <a:buFontTx/>
              <a:buNone/>
            </a:pPr>
            <a:r>
              <a:rPr lang="en-US" altLang="en-US" sz="2400">
                <a:solidFill>
                  <a:srgbClr val="000000"/>
                </a:solidFill>
                <a:ea typeface="ＭＳ Ｐゴシック" panose="020B0600070205080204" pitchFamily="34" charset="-128"/>
              </a:rPr>
              <a:t>Your aspirations for the city 2065</a:t>
            </a:r>
          </a:p>
          <a:p>
            <a:pPr marL="0" indent="0">
              <a:buFontTx/>
              <a:buNone/>
            </a:pPr>
            <a:endParaRPr lang="en-US" altLang="en-US">
              <a:solidFill>
                <a:srgbClr val="000000"/>
              </a:solidFill>
              <a:ea typeface="ＭＳ Ｐゴシック" panose="020B0600070205080204" pitchFamily="34" charset="-128"/>
            </a:endParaRPr>
          </a:p>
          <a:p>
            <a:pPr marL="0" indent="0">
              <a:buFontTx/>
              <a:buNone/>
            </a:pPr>
            <a:r>
              <a:rPr lang="en-US" altLang="en-US" sz="2400">
                <a:solidFill>
                  <a:srgbClr val="000000"/>
                </a:solidFill>
                <a:ea typeface="ＭＳ Ｐゴシック" panose="020B0600070205080204" pitchFamily="34" charset="-128"/>
              </a:rPr>
              <a:t>Vision</a:t>
            </a:r>
          </a:p>
          <a:p>
            <a:pPr marL="0" indent="0">
              <a:buFontTx/>
              <a:buNone/>
            </a:pPr>
            <a:r>
              <a:rPr lang="en-US" altLang="en-US" sz="2400">
                <a:solidFill>
                  <a:srgbClr val="000000"/>
                </a:solidFill>
                <a:ea typeface="ＭＳ Ｐゴシック" panose="020B0600070205080204" pitchFamily="34" charset="-128"/>
              </a:rPr>
              <a:t>Why? How? </a:t>
            </a:r>
          </a:p>
        </p:txBody>
      </p:sp>
      <p:sp>
        <p:nvSpPr>
          <p:cNvPr id="5" name="Slide Number Placeholder 4">
            <a:extLst>
              <a:ext uri="{FF2B5EF4-FFF2-40B4-BE49-F238E27FC236}">
                <a16:creationId xmlns:a16="http://schemas.microsoft.com/office/drawing/2014/main" id="{37ABE65D-FB4A-5B45-9067-56A1B01EF67E}"/>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6FA905E-3A8C-0D40-B5FB-BDDBDBBF9772}" type="slidenum">
              <a:rPr lang="en-GB" altLang="en-US" sz="1400"/>
              <a:pPr eaLnBrk="1" hangingPunct="1"/>
              <a:t>28</a:t>
            </a:fld>
            <a:endParaRPr lang="en-GB" altLang="en-US" sz="1400"/>
          </a:p>
        </p:txBody>
      </p:sp>
      <p:pic>
        <p:nvPicPr>
          <p:cNvPr id="70661" name="Picture 5" descr="Screen Shot 2015-05-16 at 19.06.36.png">
            <a:extLst>
              <a:ext uri="{FF2B5EF4-FFF2-40B4-BE49-F238E27FC236}">
                <a16:creationId xmlns:a16="http://schemas.microsoft.com/office/drawing/2014/main" id="{046A67C8-8EF2-E949-810A-10CBDB5D743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51275" y="3357563"/>
            <a:ext cx="638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6" descr="Screen Shot 2015-05-16 at 19.06.36.png">
            <a:extLst>
              <a:ext uri="{FF2B5EF4-FFF2-40B4-BE49-F238E27FC236}">
                <a16:creationId xmlns:a16="http://schemas.microsoft.com/office/drawing/2014/main" id="{D54F9ABB-BE22-5948-AA37-C7CC0BA17FA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27988" y="3357563"/>
            <a:ext cx="64928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Content Placeholder 12">
            <a:hlinkClick r:id="rId5"/>
            <a:extLst>
              <a:ext uri="{FF2B5EF4-FFF2-40B4-BE49-F238E27FC236}">
                <a16:creationId xmlns:a16="http://schemas.microsoft.com/office/drawing/2014/main" id="{0FFEFD16-7D9E-4B41-9007-430468F1A6DD}"/>
              </a:ext>
            </a:extLst>
          </p:cNvPr>
          <p:cNvPicPr>
            <a:picLocks/>
          </p:cNvPicPr>
          <p:nvPr/>
        </p:nvPicPr>
        <p:blipFill>
          <a:blip r:embed="rId6">
            <a:extLst>
              <a:ext uri="{28A0092B-C50C-407E-A947-70E740481C1C}">
                <a14:useLocalDpi xmlns:a14="http://schemas.microsoft.com/office/drawing/2010/main"/>
              </a:ext>
            </a:extLst>
          </a:blip>
          <a:srcRect/>
          <a:stretch>
            <a:fillRect/>
          </a:stretch>
        </p:blipFill>
        <p:spPr bwMode="auto">
          <a:xfrm>
            <a:off x="2411413" y="4410075"/>
            <a:ext cx="43211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886BE5A8-E06A-534A-AAFF-01B72DF1F5F1}"/>
              </a:ext>
            </a:extLst>
          </p:cNvPr>
          <p:cNvSpPr>
            <a:spLocks noGrp="1"/>
          </p:cNvSpPr>
          <p:nvPr>
            <p:ph type="title"/>
          </p:nvPr>
        </p:nvSpPr>
        <p:spPr>
          <a:xfrm>
            <a:off x="457200" y="274638"/>
            <a:ext cx="8229600" cy="490537"/>
          </a:xfrm>
        </p:spPr>
        <p:txBody>
          <a:bodyPr/>
          <a:lstStyle/>
          <a:p>
            <a:pPr algn="ctr"/>
            <a:r>
              <a:rPr lang="en-US" altLang="en-US" sz="2800">
                <a:ea typeface="ＭＳ Ｐゴシック" panose="020B0600070205080204" pitchFamily="34" charset="-128"/>
              </a:rPr>
              <a:t>Main references</a:t>
            </a:r>
          </a:p>
        </p:txBody>
      </p:sp>
      <p:sp>
        <p:nvSpPr>
          <p:cNvPr id="72706" name="Content Placeholder 2">
            <a:extLst>
              <a:ext uri="{FF2B5EF4-FFF2-40B4-BE49-F238E27FC236}">
                <a16:creationId xmlns:a16="http://schemas.microsoft.com/office/drawing/2014/main" id="{E6F7F1E5-1110-A14B-AB70-1623AC8FC33D}"/>
              </a:ext>
            </a:extLst>
          </p:cNvPr>
          <p:cNvSpPr>
            <a:spLocks noGrp="1"/>
          </p:cNvSpPr>
          <p:nvPr>
            <p:ph idx="1"/>
          </p:nvPr>
        </p:nvSpPr>
        <p:spPr>
          <a:xfrm>
            <a:off x="468313" y="908050"/>
            <a:ext cx="8229600" cy="5949950"/>
          </a:xfrm>
        </p:spPr>
        <p:txBody>
          <a:bodyPr/>
          <a:lstStyle/>
          <a:p>
            <a:pPr>
              <a:buFontTx/>
              <a:buNone/>
            </a:pPr>
            <a:r>
              <a:rPr lang="en-GB" altLang="en-US" sz="1600">
                <a:ea typeface="ＭＳ Ｐゴシック" panose="020B0600070205080204" pitchFamily="34" charset="-128"/>
              </a:rPr>
              <a:t>Brand, S. (1999) </a:t>
            </a:r>
            <a:r>
              <a:rPr lang="en-GB" altLang="en-US" sz="1600" i="1">
                <a:ea typeface="ＭＳ Ｐゴシック" panose="020B0600070205080204" pitchFamily="34" charset="-128"/>
              </a:rPr>
              <a:t>The clock of the long now. Time and responsibility. </a:t>
            </a:r>
            <a:r>
              <a:rPr lang="en-GB" altLang="en-US" sz="1600">
                <a:ea typeface="ＭＳ Ｐゴシック" panose="020B0600070205080204" pitchFamily="34" charset="-128"/>
              </a:rPr>
              <a:t>Basic Books.</a:t>
            </a:r>
          </a:p>
          <a:p>
            <a:pPr>
              <a:buFontTx/>
              <a:buNone/>
            </a:pPr>
            <a:r>
              <a:rPr lang="en-GB" altLang="en-US" sz="1600">
                <a:ea typeface="ＭＳ Ｐゴシック" panose="020B0600070205080204" pitchFamily="34" charset="-128"/>
              </a:rPr>
              <a:t>Hall, P. (1997) The next 50 years, </a:t>
            </a:r>
            <a:r>
              <a:rPr lang="en-GB" altLang="en-US" sz="1600" i="1">
                <a:ea typeface="ＭＳ Ｐゴシック" panose="020B0600070205080204" pitchFamily="34" charset="-128"/>
              </a:rPr>
              <a:t>Town &amp; Country Planning </a:t>
            </a:r>
            <a:r>
              <a:rPr lang="en-GB" altLang="en-US" sz="1600">
                <a:ea typeface="ＭＳ Ｐゴシック" panose="020B0600070205080204" pitchFamily="34" charset="-128"/>
              </a:rPr>
              <a:t>66(10) 285-289.</a:t>
            </a:r>
          </a:p>
          <a:p>
            <a:pPr>
              <a:buFontTx/>
              <a:buNone/>
            </a:pPr>
            <a:r>
              <a:rPr lang="en-GB" altLang="en-US" sz="1600">
                <a:ea typeface="ＭＳ Ｐゴシック" panose="020B0600070205080204" pitchFamily="34" charset="-128"/>
              </a:rPr>
              <a:t>Klosterman, R. (2012) Simple and complex models, </a:t>
            </a:r>
            <a:r>
              <a:rPr lang="en-GB" altLang="en-US" sz="1600" i="1">
                <a:ea typeface="ＭＳ Ｐゴシック" panose="020B0600070205080204" pitchFamily="34" charset="-128"/>
              </a:rPr>
              <a:t>Environment and Planning B: Planning and Design</a:t>
            </a:r>
            <a:r>
              <a:rPr lang="en-GB" altLang="en-US" sz="1600">
                <a:ea typeface="ＭＳ Ｐゴシック" panose="020B0600070205080204" pitchFamily="34" charset="-128"/>
              </a:rPr>
              <a:t>, 39, 1-6.</a:t>
            </a:r>
          </a:p>
          <a:p>
            <a:pPr>
              <a:buFontTx/>
              <a:buNone/>
            </a:pPr>
            <a:r>
              <a:rPr lang="en-GB" altLang="en-US" sz="1600">
                <a:ea typeface="ＭＳ Ｐゴシック" panose="020B0600070205080204" pitchFamily="34" charset="-128"/>
              </a:rPr>
              <a:t>Loveridge, D. (2009) </a:t>
            </a:r>
            <a:r>
              <a:rPr lang="en-GB" altLang="en-US" sz="1600" i="1">
                <a:ea typeface="ＭＳ Ｐゴシック" panose="020B0600070205080204" pitchFamily="34" charset="-128"/>
              </a:rPr>
              <a:t>Foresight: the art and science of anticipating the future, </a:t>
            </a:r>
            <a:r>
              <a:rPr lang="en-GB" altLang="en-US" sz="1600">
                <a:ea typeface="ＭＳ Ｐゴシック" panose="020B0600070205080204" pitchFamily="34" charset="-128"/>
              </a:rPr>
              <a:t>London: Routledge.</a:t>
            </a:r>
          </a:p>
          <a:p>
            <a:pPr>
              <a:buFontTx/>
              <a:buNone/>
            </a:pPr>
            <a:r>
              <a:rPr lang="en-GB" altLang="en-US" sz="1600">
                <a:ea typeface="ＭＳ Ｐゴシック" panose="020B0600070205080204" pitchFamily="34" charset="-128"/>
              </a:rPr>
              <a:t>Pratt, A.C. (2014) </a:t>
            </a:r>
            <a:r>
              <a:rPr lang="en-GB" altLang="en-US" sz="1600" i="1">
                <a:ea typeface="ＭＳ Ｐゴシック" panose="020B0600070205080204" pitchFamily="34" charset="-128"/>
              </a:rPr>
              <a:t>Cities: the cultural dimension. </a:t>
            </a:r>
            <a:r>
              <a:rPr lang="en-GB" altLang="en-US" sz="1600">
                <a:ea typeface="ＭＳ Ｐゴシック" panose="020B0600070205080204" pitchFamily="34" charset="-128"/>
              </a:rPr>
              <a:t>UK Government’s Foresight Future of Cities Project  </a:t>
            </a:r>
            <a:r>
              <a:rPr lang="en-GB" altLang="en-US" sz="1600">
                <a:ea typeface="ＭＳ Ｐゴシック" panose="020B0600070205080204" pitchFamily="34" charset="-128"/>
                <a:hlinkClick r:id="rId3"/>
              </a:rPr>
              <a:t>https://www.gov.uk/government/uploads/system/uploads/attachment_data/file/366138/14-821-cities-cultural-dimension.pdf</a:t>
            </a:r>
            <a:r>
              <a:rPr lang="en-GB" altLang="en-US" sz="1600">
                <a:ea typeface="ＭＳ Ｐゴシック" panose="020B0600070205080204" pitchFamily="34" charset="-128"/>
              </a:rPr>
              <a:t> </a:t>
            </a:r>
          </a:p>
          <a:p>
            <a:pPr>
              <a:buFontTx/>
              <a:buNone/>
            </a:pPr>
            <a:r>
              <a:rPr lang="en-GB" altLang="en-US" sz="1600">
                <a:ea typeface="ＭＳ Ｐゴシック" panose="020B0600070205080204" pitchFamily="34" charset="-128"/>
              </a:rPr>
              <a:t>Rydin, Y. (2011) </a:t>
            </a:r>
            <a:r>
              <a:rPr lang="en-GB" altLang="en-US" sz="1600" i="1">
                <a:ea typeface="ＭＳ Ｐゴシック" panose="020B0600070205080204" pitchFamily="34" charset="-128"/>
              </a:rPr>
              <a:t>The purpose of planning: creating sustainable towns and cities,</a:t>
            </a:r>
            <a:r>
              <a:rPr lang="en-GB" altLang="en-US" sz="1600">
                <a:ea typeface="ＭＳ Ｐゴシック" panose="020B0600070205080204" pitchFamily="34" charset="-128"/>
              </a:rPr>
              <a:t> Bristol: The Policy Press.</a:t>
            </a:r>
          </a:p>
          <a:p>
            <a:pPr>
              <a:buFontTx/>
              <a:buNone/>
            </a:pPr>
            <a:r>
              <a:rPr lang="en-GB" altLang="en-US" sz="1600">
                <a:ea typeface="ＭＳ Ｐゴシック" panose="020B0600070205080204" pitchFamily="34" charset="-128"/>
              </a:rPr>
              <a:t>Smil, V. (2000) Perils of long-range energy forecasting: reflections of  looking  far ahead, </a:t>
            </a:r>
            <a:r>
              <a:rPr lang="en-GB" altLang="en-US" sz="1600" i="1">
                <a:ea typeface="ＭＳ Ｐゴシック" panose="020B0600070205080204" pitchFamily="34" charset="-128"/>
              </a:rPr>
              <a:t>Technological Forecasting and Social Change </a:t>
            </a:r>
            <a:r>
              <a:rPr lang="en-GB" altLang="en-US" sz="1600">
                <a:ea typeface="ＭＳ Ｐゴシック" panose="020B0600070205080204" pitchFamily="34" charset="-128"/>
              </a:rPr>
              <a:t>65, 251-264.</a:t>
            </a:r>
          </a:p>
          <a:p>
            <a:pPr>
              <a:buFontTx/>
              <a:buNone/>
            </a:pPr>
            <a:r>
              <a:rPr lang="en-US" altLang="en-US" sz="1600">
                <a:ea typeface="ＭＳ Ｐゴシック" panose="020B0600070205080204" pitchFamily="34" charset="-128"/>
              </a:rPr>
              <a:t>Wilkinson, A. (2012) </a:t>
            </a:r>
            <a:r>
              <a:rPr lang="en-GB" altLang="en-US" sz="1600" i="1">
                <a:ea typeface="ＭＳ Ｐゴシック" panose="020B0600070205080204" pitchFamily="34" charset="-128"/>
              </a:rPr>
              <a:t>Enterprise and the environment: the futures agenda</a:t>
            </a:r>
            <a:r>
              <a:rPr lang="en-GB" altLang="en-US" sz="1600">
                <a:ea typeface="ＭＳ Ｐゴシック" panose="020B0600070205080204" pitchFamily="34" charset="-128"/>
              </a:rPr>
              <a:t> </a:t>
            </a:r>
            <a:r>
              <a:rPr lang="en-GB" altLang="en-US" sz="1600">
                <a:ea typeface="ＭＳ Ｐゴシック" panose="020B0600070205080204" pitchFamily="34" charset="-128"/>
                <a:hlinkClick r:id="rId4"/>
              </a:rPr>
              <a:t>http://www.smithschool.ox.ac.uk/smith-in-the-city-evening-seminar-series/</a:t>
            </a:r>
            <a:r>
              <a:rPr lang="en-GB" altLang="en-US" sz="1600">
                <a:ea typeface="ＭＳ Ｐゴシック" panose="020B0600070205080204" pitchFamily="34" charset="-128"/>
              </a:rPr>
              <a:t>  </a:t>
            </a:r>
          </a:p>
          <a:p>
            <a:pPr>
              <a:buFontTx/>
              <a:buNone/>
            </a:pPr>
            <a:r>
              <a:rPr lang="en-GB" altLang="en-US" sz="1600">
                <a:ea typeface="ＭＳ Ｐゴシック" panose="020B0600070205080204" pitchFamily="34" charset="-128"/>
              </a:rPr>
              <a:t>Wright, G. and Goodwin, P. (1998) </a:t>
            </a:r>
            <a:r>
              <a:rPr lang="en-GB" altLang="en-US" sz="1600" i="1">
                <a:ea typeface="ＭＳ Ｐゴシック" panose="020B0600070205080204" pitchFamily="34" charset="-128"/>
              </a:rPr>
              <a:t>Forecasting with judgment, </a:t>
            </a:r>
            <a:r>
              <a:rPr lang="en-GB" altLang="en-US" sz="1600">
                <a:ea typeface="ＭＳ Ｐゴシック" panose="020B0600070205080204" pitchFamily="34" charset="-128"/>
              </a:rPr>
              <a:t>Chichester: J Wiley &amp; Sons. Chapters by Makridakis and Gaba </a:t>
            </a:r>
            <a:r>
              <a:rPr lang="ja-JP" altLang="en-GB" sz="1600">
                <a:ea typeface="ＭＳ Ｐゴシック" panose="020B0600070205080204" pitchFamily="34" charset="-128"/>
              </a:rPr>
              <a:t>‘</a:t>
            </a:r>
            <a:r>
              <a:rPr lang="en-GB" altLang="ja-JP" sz="1600">
                <a:ea typeface="ＭＳ Ｐゴシック" panose="020B0600070205080204" pitchFamily="34" charset="-128"/>
              </a:rPr>
              <a:t>Judgment: its role and value for strategy</a:t>
            </a:r>
            <a:r>
              <a:rPr lang="ja-JP" altLang="en-GB" sz="1600">
                <a:ea typeface="ＭＳ Ｐゴシック" panose="020B0600070205080204" pitchFamily="34" charset="-128"/>
              </a:rPr>
              <a:t>’</a:t>
            </a:r>
            <a:r>
              <a:rPr lang="en-GB" altLang="ja-JP" sz="1600">
                <a:ea typeface="ＭＳ Ｐゴシック" panose="020B0600070205080204" pitchFamily="34" charset="-128"/>
              </a:rPr>
              <a:t> + van der Heijden </a:t>
            </a:r>
            <a:r>
              <a:rPr lang="ja-JP" altLang="en-GB" sz="1600">
                <a:ea typeface="ＭＳ Ｐゴシック" panose="020B0600070205080204" pitchFamily="34" charset="-128"/>
              </a:rPr>
              <a:t>‘</a:t>
            </a:r>
            <a:r>
              <a:rPr lang="en-GB" altLang="ja-JP" sz="1600">
                <a:ea typeface="ＭＳ Ｐゴシック" panose="020B0600070205080204" pitchFamily="34" charset="-128"/>
              </a:rPr>
              <a:t>Scenario planning</a:t>
            </a:r>
            <a:r>
              <a:rPr lang="ja-JP" altLang="en-GB" sz="1600">
                <a:ea typeface="ＭＳ Ｐゴシック" panose="020B0600070205080204" pitchFamily="34" charset="-128"/>
              </a:rPr>
              <a:t>’</a:t>
            </a:r>
            <a:r>
              <a:rPr lang="en-GB" altLang="ja-JP" sz="1600">
                <a:ea typeface="ＭＳ Ｐゴシック" panose="020B0600070205080204" pitchFamily="34" charset="-128"/>
              </a:rPr>
              <a:t>.</a:t>
            </a:r>
          </a:p>
          <a:p>
            <a:pPr>
              <a:buFontTx/>
              <a:buNone/>
            </a:pPr>
            <a:endParaRPr lang="en-GB" altLang="en-US" sz="2000">
              <a:ea typeface="ＭＳ Ｐゴシック" panose="020B0600070205080204" pitchFamily="34" charset="-128"/>
            </a:endParaRPr>
          </a:p>
          <a:p>
            <a:pPr>
              <a:buFontTx/>
              <a:buNone/>
            </a:pPr>
            <a:endParaRPr lang="en-GB" altLang="en-US" sz="200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BC71D9F2-514D-3F45-BC6F-45FBF1B2E51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D07821A-3267-C64F-9D51-D54A66111456}" type="slidenum">
              <a:rPr lang="en-GB" altLang="en-US" sz="1400"/>
              <a:pPr eaLnBrk="1" hangingPunct="1"/>
              <a:t>29</a:t>
            </a:fld>
            <a:endParaRPr lang="en-GB"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0BAF4-6729-4E4C-9F9C-55ECB1B2427D}"/>
              </a:ext>
            </a:extLst>
          </p:cNvPr>
          <p:cNvSpPr>
            <a:spLocks noGrp="1"/>
          </p:cNvSpPr>
          <p:nvPr>
            <p:ph type="title"/>
          </p:nvPr>
        </p:nvSpPr>
        <p:spPr>
          <a:xfrm>
            <a:off x="457200" y="274638"/>
            <a:ext cx="8229600" cy="777875"/>
          </a:xfrm>
        </p:spPr>
        <p:txBody>
          <a:bodyPr/>
          <a:lstStyle/>
          <a:p>
            <a:pPr>
              <a:defRPr/>
            </a:pPr>
            <a:r>
              <a:rPr lang="en-US" dirty="0">
                <a:solidFill>
                  <a:schemeClr val="bg1">
                    <a:lumMod val="85000"/>
                  </a:schemeClr>
                </a:solidFill>
              </a:rPr>
              <a:t>Leeds in 1965</a:t>
            </a:r>
          </a:p>
        </p:txBody>
      </p:sp>
      <p:sp>
        <p:nvSpPr>
          <p:cNvPr id="5" name="Slide Number Placeholder 4">
            <a:extLst>
              <a:ext uri="{FF2B5EF4-FFF2-40B4-BE49-F238E27FC236}">
                <a16:creationId xmlns:a16="http://schemas.microsoft.com/office/drawing/2014/main" id="{883349BB-7A19-DC48-A509-0BDA7F465B38}"/>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A7164C1-8979-7D46-8247-53A7AEDAD8F7}" type="slidenum">
              <a:rPr lang="en-GB" altLang="en-US" sz="1400"/>
              <a:pPr eaLnBrk="1" hangingPunct="1"/>
              <a:t>3</a:t>
            </a:fld>
            <a:endParaRPr lang="en-GB" altLang="en-US" sz="1400"/>
          </a:p>
        </p:txBody>
      </p:sp>
      <p:pic>
        <p:nvPicPr>
          <p:cNvPr id="20483" name="Picture 6" descr="Screen Shot 2015-05-11 at 22.27.31.png">
            <a:extLst>
              <a:ext uri="{FF2B5EF4-FFF2-40B4-BE49-F238E27FC236}">
                <a16:creationId xmlns:a16="http://schemas.microsoft.com/office/drawing/2014/main" id="{68B4DD1E-8588-FE46-A32C-A11A6D615AC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5650" y="1628775"/>
            <a:ext cx="3148013" cy="427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9" descr="Screen Shot 2015-05-11 at 22.33.04.png">
            <a:extLst>
              <a:ext uri="{FF2B5EF4-FFF2-40B4-BE49-F238E27FC236}">
                <a16:creationId xmlns:a16="http://schemas.microsoft.com/office/drawing/2014/main" id="{B28F8F46-4F05-F847-BCCE-1926F4B70348}"/>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140200" y="1196975"/>
            <a:ext cx="38163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Screen Shot 2015-05-11 at 22.36.13.png">
            <a:extLst>
              <a:ext uri="{FF2B5EF4-FFF2-40B4-BE49-F238E27FC236}">
                <a16:creationId xmlns:a16="http://schemas.microsoft.com/office/drawing/2014/main" id="{0F5B13D8-17C2-214C-A1E6-7637C270BDE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140200" y="3978275"/>
            <a:ext cx="38163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6296084-FA09-504D-B29F-623B35E328E1}"/>
              </a:ext>
            </a:extLst>
          </p:cNvPr>
          <p:cNvSpPr>
            <a:spLocks noGrp="1"/>
          </p:cNvSpPr>
          <p:nvPr>
            <p:ph type="title"/>
          </p:nvPr>
        </p:nvSpPr>
        <p:spPr/>
        <p:txBody>
          <a:bodyPr/>
          <a:lstStyle/>
          <a:p>
            <a:r>
              <a:rPr lang="en-GB" altLang="en-US">
                <a:solidFill>
                  <a:srgbClr val="BBE0E3"/>
                </a:solidFill>
                <a:ea typeface="ＭＳ Ｐゴシック" panose="020B0600070205080204" pitchFamily="34" charset="-128"/>
              </a:rPr>
              <a:t>Outline</a:t>
            </a:r>
          </a:p>
        </p:txBody>
      </p:sp>
      <p:sp>
        <p:nvSpPr>
          <p:cNvPr id="3" name="Content Placeholder 2">
            <a:extLst>
              <a:ext uri="{FF2B5EF4-FFF2-40B4-BE49-F238E27FC236}">
                <a16:creationId xmlns:a16="http://schemas.microsoft.com/office/drawing/2014/main" id="{1715A996-BD09-C947-B99A-4BA8970F0B16}"/>
              </a:ext>
            </a:extLst>
          </p:cNvPr>
          <p:cNvSpPr>
            <a:spLocks noGrp="1"/>
          </p:cNvSpPr>
          <p:nvPr>
            <p:ph sz="half" idx="1"/>
          </p:nvPr>
        </p:nvSpPr>
        <p:spPr>
          <a:xfrm>
            <a:off x="457200" y="1600200"/>
            <a:ext cx="4038600" cy="3052763"/>
          </a:xfrm>
          <a:solidFill>
            <a:schemeClr val="accent1">
              <a:lumMod val="50000"/>
            </a:schemeClr>
          </a:solidFill>
        </p:spPr>
        <p:txBody>
          <a:bodyPr/>
          <a:lstStyle/>
          <a:p>
            <a:pPr>
              <a:defRPr/>
            </a:pPr>
            <a:r>
              <a:rPr lang="en-GB" dirty="0">
                <a:ea typeface="+mn-ea"/>
                <a:cs typeface="+mn-cs"/>
              </a:rPr>
              <a:t>Ways of looking into the future</a:t>
            </a:r>
          </a:p>
          <a:p>
            <a:pPr>
              <a:defRPr/>
            </a:pPr>
            <a:r>
              <a:rPr lang="en-GB" dirty="0">
                <a:ea typeface="+mn-ea"/>
                <a:cs typeface="+mn-cs"/>
              </a:rPr>
              <a:t>Trends</a:t>
            </a:r>
          </a:p>
          <a:p>
            <a:pPr>
              <a:defRPr/>
            </a:pPr>
            <a:r>
              <a:rPr lang="en-GB" dirty="0">
                <a:ea typeface="+mn-ea"/>
                <a:cs typeface="+mn-cs"/>
              </a:rPr>
              <a:t>Foresight about these trends</a:t>
            </a:r>
          </a:p>
          <a:p>
            <a:pPr>
              <a:defRPr/>
            </a:pPr>
            <a:endParaRPr lang="en-GB" dirty="0">
              <a:ea typeface="+mn-ea"/>
              <a:cs typeface="+mn-cs"/>
            </a:endParaRPr>
          </a:p>
        </p:txBody>
      </p:sp>
      <p:sp>
        <p:nvSpPr>
          <p:cNvPr id="23555" name="Content Placeholder 3">
            <a:extLst>
              <a:ext uri="{FF2B5EF4-FFF2-40B4-BE49-F238E27FC236}">
                <a16:creationId xmlns:a16="http://schemas.microsoft.com/office/drawing/2014/main" id="{99AA1EFB-D0C8-D840-813D-9FF4899EBAF5}"/>
              </a:ext>
            </a:extLst>
          </p:cNvPr>
          <p:cNvSpPr>
            <a:spLocks noGrp="1"/>
          </p:cNvSpPr>
          <p:nvPr>
            <p:ph sz="half" idx="2"/>
          </p:nvPr>
        </p:nvSpPr>
        <p:spPr>
          <a:xfrm>
            <a:off x="4648200" y="1600200"/>
            <a:ext cx="4038600" cy="3052763"/>
          </a:xfrm>
          <a:solidFill>
            <a:schemeClr val="accent5">
              <a:lumMod val="25000"/>
            </a:schemeClr>
          </a:solidFill>
        </p:spPr>
        <p:txBody>
          <a:bodyPr/>
          <a:lstStyle/>
          <a:p>
            <a:pPr>
              <a:defRPr/>
            </a:pPr>
            <a:r>
              <a:rPr lang="en-GB" dirty="0"/>
              <a:t>Deciding what to do: </a:t>
            </a:r>
          </a:p>
          <a:p>
            <a:pPr lvl="1">
              <a:defRPr/>
            </a:pPr>
            <a:r>
              <a:rPr lang="en-GB" dirty="0">
                <a:solidFill>
                  <a:srgbClr val="FFFF00"/>
                </a:solidFill>
              </a:rPr>
              <a:t>preparing to go with trends</a:t>
            </a:r>
          </a:p>
          <a:p>
            <a:pPr marL="457200" lvl="1" indent="0">
              <a:buFontTx/>
              <a:buNone/>
              <a:defRPr/>
            </a:pPr>
            <a:r>
              <a:rPr lang="en-GB" dirty="0">
                <a:solidFill>
                  <a:srgbClr val="FFFF00"/>
                </a:solidFill>
              </a:rPr>
              <a:t>OR</a:t>
            </a:r>
          </a:p>
          <a:p>
            <a:pPr lvl="1">
              <a:defRPr/>
            </a:pPr>
            <a:r>
              <a:rPr lang="en-GB" dirty="0">
                <a:solidFill>
                  <a:srgbClr val="FFFF00"/>
                </a:solidFill>
              </a:rPr>
              <a:t>taking steps to change direction</a:t>
            </a:r>
          </a:p>
        </p:txBody>
      </p:sp>
      <p:sp>
        <p:nvSpPr>
          <p:cNvPr id="22532" name="Slide Number Placeholder 4">
            <a:extLst>
              <a:ext uri="{FF2B5EF4-FFF2-40B4-BE49-F238E27FC236}">
                <a16:creationId xmlns:a16="http://schemas.microsoft.com/office/drawing/2014/main" id="{8719CF86-9A94-514C-8225-4C64798884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D3545ED-2268-9543-AD34-59918CC3EF00}" type="slidenum">
              <a:rPr lang="en-GB" altLang="en-US" sz="1400">
                <a:solidFill>
                  <a:schemeClr val="bg1"/>
                </a:solidFill>
              </a:rPr>
              <a:pPr eaLnBrk="1" hangingPunct="1"/>
              <a:t>4</a:t>
            </a:fld>
            <a:endParaRPr lang="en-GB" altLang="en-US" sz="14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2E94FF-7E5E-A54F-A52B-5D3510B940B2}"/>
              </a:ext>
            </a:extLst>
          </p:cNvPr>
          <p:cNvSpPr>
            <a:spLocks noGrp="1"/>
          </p:cNvSpPr>
          <p:nvPr>
            <p:ph type="title"/>
          </p:nvPr>
        </p:nvSpPr>
        <p:spPr/>
        <p:txBody>
          <a:bodyPr/>
          <a:lstStyle/>
          <a:p>
            <a:pPr algn="ctr">
              <a:defRPr/>
            </a:pPr>
            <a:r>
              <a:rPr lang="en-US" dirty="0">
                <a:solidFill>
                  <a:srgbClr val="BBE0E3"/>
                </a:solidFill>
              </a:rPr>
              <a:t>Some futures vocabulary</a:t>
            </a:r>
            <a:br>
              <a:rPr lang="en-US" dirty="0">
                <a:solidFill>
                  <a:srgbClr val="BBE0E3"/>
                </a:solidFill>
              </a:rPr>
            </a:br>
            <a:endParaRPr lang="en-US" sz="2800" i="1" dirty="0">
              <a:solidFill>
                <a:srgbClr val="BBE0E3"/>
              </a:solidFill>
            </a:endParaRPr>
          </a:p>
        </p:txBody>
      </p:sp>
      <p:graphicFrame>
        <p:nvGraphicFramePr>
          <p:cNvPr id="8" name="Content Placeholder 7">
            <a:extLst>
              <a:ext uri="{FF2B5EF4-FFF2-40B4-BE49-F238E27FC236}">
                <a16:creationId xmlns:a16="http://schemas.microsoft.com/office/drawing/2014/main" id="{4400E6D5-9A69-EB44-B816-ECBBD003BA8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994912B-09E7-9542-8B54-EE64778C4ACE}"/>
              </a:ext>
            </a:extLst>
          </p:cNvPr>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7886D83-60F8-EB4C-9F2F-BE2BF60C21FA}" type="slidenum">
              <a:rPr lang="en-GB" altLang="en-US" sz="1400"/>
              <a:pPr eaLnBrk="1" hangingPunct="1"/>
              <a:t>5</a:t>
            </a:fld>
            <a:endParaRPr lang="en-GB"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5">
            <a:extLst>
              <a:ext uri="{FF2B5EF4-FFF2-40B4-BE49-F238E27FC236}">
                <a16:creationId xmlns:a16="http://schemas.microsoft.com/office/drawing/2014/main" id="{E1DCD808-2A46-364F-8180-EAE7C6F0F1E2}"/>
              </a:ext>
            </a:extLst>
          </p:cNvPr>
          <p:cNvSpPr>
            <a:spLocks noGrp="1"/>
          </p:cNvSpPr>
          <p:nvPr>
            <p:ph type="title"/>
          </p:nvPr>
        </p:nvSpPr>
        <p:spPr/>
        <p:txBody>
          <a:bodyPr/>
          <a:lstStyle/>
          <a:p>
            <a:pPr algn="ctr"/>
            <a:r>
              <a:rPr lang="en-US" altLang="en-US" dirty="0">
                <a:solidFill>
                  <a:srgbClr val="BBE0E3"/>
                </a:solidFill>
                <a:ea typeface="ＭＳ Ｐゴシック" panose="020B0600070205080204" pitchFamily="34" charset="-128"/>
              </a:rPr>
              <a:t>Reliable crystal balls not yet available</a:t>
            </a:r>
          </a:p>
        </p:txBody>
      </p:sp>
      <p:sp>
        <p:nvSpPr>
          <p:cNvPr id="26626" name="Content Placeholder 6">
            <a:extLst>
              <a:ext uri="{FF2B5EF4-FFF2-40B4-BE49-F238E27FC236}">
                <a16:creationId xmlns:a16="http://schemas.microsoft.com/office/drawing/2014/main" id="{395D611A-9903-AA43-BA8A-4A8D138F5355}"/>
              </a:ext>
            </a:extLst>
          </p:cNvPr>
          <p:cNvSpPr>
            <a:spLocks noGrp="1"/>
          </p:cNvSpPr>
          <p:nvPr>
            <p:ph idx="1"/>
          </p:nvPr>
        </p:nvSpPr>
        <p:spPr>
          <a:xfrm>
            <a:off x="179388" y="1600200"/>
            <a:ext cx="6913562" cy="2765425"/>
          </a:xfrm>
        </p:spPr>
        <p:txBody>
          <a:bodyPr/>
          <a:lstStyle/>
          <a:p>
            <a:pPr>
              <a:buFontTx/>
              <a:buNone/>
            </a:pPr>
            <a:r>
              <a:rPr lang="en-GB" altLang="en-US" sz="2800">
                <a:ea typeface="ＭＳ Ｐゴシック" panose="020B0600070205080204" pitchFamily="34" charset="-128"/>
              </a:rPr>
              <a:t>	</a:t>
            </a:r>
            <a:r>
              <a:rPr lang="ja-JP" altLang="en-GB" sz="2800">
                <a:ea typeface="ＭＳ Ｐゴシック" panose="020B0600070205080204" pitchFamily="34" charset="-128"/>
              </a:rPr>
              <a:t>“</a:t>
            </a:r>
            <a:r>
              <a:rPr lang="en-GB" altLang="ja-JP" sz="2800">
                <a:ea typeface="ＭＳ Ｐゴシック" panose="020B0600070205080204" pitchFamily="34" charset="-128"/>
              </a:rPr>
              <a:t>Beyond a small set of certainties, knowing what the future holds ... can only be opinion, even when supported by complicated modelling</a:t>
            </a:r>
            <a:r>
              <a:rPr lang="ja-JP" altLang="en-GB" sz="2800">
                <a:ea typeface="ＭＳ Ｐゴシック" panose="020B0600070205080204" pitchFamily="34" charset="-128"/>
              </a:rPr>
              <a:t>”</a:t>
            </a:r>
            <a:r>
              <a:rPr lang="en-GB" altLang="ja-JP" sz="2800">
                <a:ea typeface="ＭＳ Ｐゴシック" panose="020B0600070205080204" pitchFamily="34" charset="-128"/>
              </a:rPr>
              <a:t>. </a:t>
            </a:r>
          </a:p>
          <a:p>
            <a:pPr>
              <a:buFontTx/>
              <a:buNone/>
            </a:pPr>
            <a:r>
              <a:rPr lang="en-GB" altLang="en-US" sz="2800" b="1">
                <a:ea typeface="ＭＳ Ｐゴシック" panose="020B0600070205080204" pitchFamily="34" charset="-128"/>
              </a:rPr>
              <a:t>	</a:t>
            </a:r>
            <a:r>
              <a:rPr lang="en-GB" altLang="en-US" sz="2000">
                <a:ea typeface="ＭＳ Ｐゴシック" panose="020B0600070205080204" pitchFamily="34" charset="-128"/>
              </a:rPr>
              <a:t>Loveridge, D. (2009) </a:t>
            </a:r>
            <a:r>
              <a:rPr lang="en-GB" altLang="en-US" sz="2000" i="1">
                <a:ea typeface="ＭＳ Ｐゴシック" panose="020B0600070205080204" pitchFamily="34" charset="-128"/>
              </a:rPr>
              <a:t>Foresight: the art and science of anticipating the future, </a:t>
            </a:r>
            <a:r>
              <a:rPr lang="en-GB" altLang="en-US" sz="2000">
                <a:ea typeface="ＭＳ Ｐゴシック" panose="020B0600070205080204" pitchFamily="34" charset="-128"/>
              </a:rPr>
              <a:t>London: Routledge, p.2.</a:t>
            </a:r>
          </a:p>
          <a:p>
            <a:pPr>
              <a:buFontTx/>
              <a:buNone/>
            </a:pPr>
            <a:endParaRPr lang="en-GB" altLang="en-US">
              <a:ea typeface="ＭＳ Ｐゴシック" panose="020B0600070205080204" pitchFamily="34" charset="-128"/>
            </a:endParaRPr>
          </a:p>
          <a:p>
            <a:endParaRPr lang="en-GB" altLang="en-US">
              <a:ea typeface="ＭＳ Ｐゴシック" panose="020B0600070205080204" pitchFamily="34" charset="-128"/>
            </a:endParaRPr>
          </a:p>
        </p:txBody>
      </p:sp>
      <p:sp>
        <p:nvSpPr>
          <p:cNvPr id="26627" name="Slide Number Placeholder 4">
            <a:extLst>
              <a:ext uri="{FF2B5EF4-FFF2-40B4-BE49-F238E27FC236}">
                <a16:creationId xmlns:a16="http://schemas.microsoft.com/office/drawing/2014/main" id="{BFDEE9E9-76CF-5A4E-AD0D-FAE31EFF4B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1234DE1-16A7-8A40-B0D6-2B9F48CF4B70}" type="slidenum">
              <a:rPr lang="en-GB" altLang="en-US" sz="1400">
                <a:solidFill>
                  <a:schemeClr val="bg1"/>
                </a:solidFill>
              </a:rPr>
              <a:pPr eaLnBrk="1" hangingPunct="1"/>
              <a:t>6</a:t>
            </a:fld>
            <a:endParaRPr lang="en-GB" altLang="en-US" sz="1400">
              <a:solidFill>
                <a:schemeClr val="bg1"/>
              </a:solidFill>
            </a:endParaRPr>
          </a:p>
        </p:txBody>
      </p:sp>
      <p:pic>
        <p:nvPicPr>
          <p:cNvPr id="26628" name="Picture 2" descr="crystal-ball">
            <a:hlinkClick r:id="rId3" tooltip="crystal-ball"/>
            <a:extLst>
              <a:ext uri="{FF2B5EF4-FFF2-40B4-BE49-F238E27FC236}">
                <a16:creationId xmlns:a16="http://schemas.microsoft.com/office/drawing/2014/main" id="{B544E17B-7A32-1941-A400-49237A438E9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19925" y="1700213"/>
            <a:ext cx="17875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7116784A-587C-064E-961D-F89E759B23CA}"/>
              </a:ext>
            </a:extLst>
          </p:cNvPr>
          <p:cNvSpPr>
            <a:spLocks noGrp="1"/>
          </p:cNvSpPr>
          <p:nvPr>
            <p:ph type="title"/>
          </p:nvPr>
        </p:nvSpPr>
        <p:spPr/>
        <p:txBody>
          <a:bodyPr/>
          <a:lstStyle/>
          <a:p>
            <a:pPr algn="ctr"/>
            <a:r>
              <a:rPr lang="en-GB" altLang="en-US" dirty="0">
                <a:solidFill>
                  <a:schemeClr val="accent1"/>
                </a:solidFill>
                <a:ea typeface="ＭＳ Ｐゴシック" panose="020B0600070205080204" pitchFamily="34" charset="-128"/>
              </a:rPr>
              <a:t>Research about reliability of forecasts</a:t>
            </a:r>
          </a:p>
        </p:txBody>
      </p:sp>
      <p:sp>
        <p:nvSpPr>
          <p:cNvPr id="3" name="Content Placeholder 2">
            <a:extLst>
              <a:ext uri="{FF2B5EF4-FFF2-40B4-BE49-F238E27FC236}">
                <a16:creationId xmlns:a16="http://schemas.microsoft.com/office/drawing/2014/main" id="{76FC6659-917E-0F46-BFB3-010B0B978221}"/>
              </a:ext>
            </a:extLst>
          </p:cNvPr>
          <p:cNvSpPr>
            <a:spLocks noGrp="1"/>
          </p:cNvSpPr>
          <p:nvPr>
            <p:ph idx="1"/>
          </p:nvPr>
        </p:nvSpPr>
        <p:spPr>
          <a:xfrm>
            <a:off x="179388" y="1557338"/>
            <a:ext cx="8964612" cy="4967287"/>
          </a:xfrm>
        </p:spPr>
        <p:txBody>
          <a:bodyPr/>
          <a:lstStyle/>
          <a:p>
            <a:pPr>
              <a:buFontTx/>
              <a:buNone/>
            </a:pPr>
            <a:r>
              <a:rPr lang="en-GB" altLang="en-US" sz="2400">
                <a:ea typeface="ＭＳ Ｐゴシック" panose="020B0600070205080204" pitchFamily="34" charset="-128"/>
              </a:rPr>
              <a:t>	Tetlock, P.E. (2005) </a:t>
            </a:r>
            <a:r>
              <a:rPr lang="en-GB" altLang="en-US" sz="2400" i="1">
                <a:ea typeface="ＭＳ Ｐゴシック" panose="020B0600070205080204" pitchFamily="34" charset="-128"/>
              </a:rPr>
              <a:t>Expert political judgment:</a:t>
            </a:r>
          </a:p>
          <a:p>
            <a:r>
              <a:rPr lang="en-GB" altLang="en-US" sz="2400">
                <a:ea typeface="ＭＳ Ｐゴシック" panose="020B0600070205080204" pitchFamily="34" charset="-128"/>
              </a:rPr>
              <a:t>tested 284 experts in political science, economics, history and journalism</a:t>
            </a:r>
          </a:p>
          <a:p>
            <a:r>
              <a:rPr lang="en-GB" altLang="en-US" sz="2400">
                <a:ea typeface="ＭＳ Ｐゴシック" panose="020B0600070205080204" pitchFamily="34" charset="-128"/>
              </a:rPr>
              <a:t>included 82,361 predictions</a:t>
            </a:r>
          </a:p>
          <a:p>
            <a:pPr>
              <a:buFontTx/>
              <a:buNone/>
            </a:pPr>
            <a:r>
              <a:rPr lang="en-GB" altLang="en-US" sz="2400">
                <a:ea typeface="ＭＳ Ｐゴシック" panose="020B0600070205080204" pitchFamily="34" charset="-128"/>
              </a:rPr>
              <a:t>Findings:</a:t>
            </a:r>
          </a:p>
          <a:p>
            <a:r>
              <a:rPr lang="en-GB" altLang="en-US" sz="2400">
                <a:ea typeface="ＭＳ Ｐゴシック" panose="020B0600070205080204" pitchFamily="34" charset="-128"/>
              </a:rPr>
              <a:t>they did little better than a dart-throwing chimpanzee</a:t>
            </a:r>
          </a:p>
          <a:p>
            <a:r>
              <a:rPr lang="en-GB" altLang="ja-JP" sz="2400">
                <a:ea typeface="ＭＳ Ｐゴシック" panose="020B0600070205080204" pitchFamily="34" charset="-128"/>
              </a:rPr>
              <a:t>‘foxes</a:t>
            </a:r>
            <a:r>
              <a:rPr lang="ja-JP" altLang="en-GB" sz="2400">
                <a:ea typeface="ＭＳ Ｐゴシック" panose="020B0600070205080204" pitchFamily="34" charset="-128"/>
              </a:rPr>
              <a:t>’</a:t>
            </a:r>
            <a:r>
              <a:rPr lang="en-GB" altLang="ja-JP" sz="2400">
                <a:ea typeface="ＭＳ Ｐゴシック" panose="020B0600070205080204" pitchFamily="34" charset="-128"/>
              </a:rPr>
              <a:t>who know a little about many things do better than</a:t>
            </a:r>
            <a:r>
              <a:rPr lang="ja-JP" altLang="en-GB" sz="2400">
                <a:ea typeface="ＭＳ Ｐゴシック" panose="020B0600070205080204" pitchFamily="34" charset="-128"/>
              </a:rPr>
              <a:t>‘</a:t>
            </a:r>
            <a:r>
              <a:rPr lang="en-GB" altLang="ja-JP" sz="2400">
                <a:ea typeface="ＭＳ Ｐゴシック" panose="020B0600070205080204" pitchFamily="34" charset="-128"/>
              </a:rPr>
              <a:t>hedgehogs</a:t>
            </a:r>
            <a:r>
              <a:rPr lang="ja-JP" altLang="en-GB" sz="2400">
                <a:ea typeface="ＭＳ Ｐゴシック" panose="020B0600070205080204" pitchFamily="34" charset="-128"/>
              </a:rPr>
              <a:t>’</a:t>
            </a:r>
            <a:r>
              <a:rPr lang="en-GB" altLang="ja-JP" sz="2400">
                <a:ea typeface="ＭＳ Ｐゴシック" panose="020B0600070205080204" pitchFamily="34" charset="-128"/>
              </a:rPr>
              <a:t>who know a lot about one area of expertise</a:t>
            </a:r>
          </a:p>
          <a:p>
            <a:pPr>
              <a:buFontTx/>
              <a:buNone/>
            </a:pPr>
            <a:r>
              <a:rPr lang="en-GB" altLang="en-US" sz="2400">
                <a:ea typeface="ＭＳ Ｐゴシック" panose="020B0600070205080204" pitchFamily="34" charset="-128"/>
              </a:rPr>
              <a:t>	</a:t>
            </a:r>
          </a:p>
        </p:txBody>
      </p:sp>
      <p:sp>
        <p:nvSpPr>
          <p:cNvPr id="28675" name="Slide Number Placeholder 3">
            <a:extLst>
              <a:ext uri="{FF2B5EF4-FFF2-40B4-BE49-F238E27FC236}">
                <a16:creationId xmlns:a16="http://schemas.microsoft.com/office/drawing/2014/main" id="{A0619A31-A030-1C47-BCA6-D1169D4F460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756DC9E-70E2-B745-8E18-916506B05ABF}" type="slidenum">
              <a:rPr lang="en-GB" altLang="en-US" sz="1400">
                <a:solidFill>
                  <a:schemeClr val="bg1"/>
                </a:solidFill>
              </a:rPr>
              <a:pPr eaLnBrk="1" hangingPunct="1"/>
              <a:t>7</a:t>
            </a:fld>
            <a:endParaRPr lang="en-GB" altLang="en-US" sz="1400">
              <a:solidFill>
                <a:schemeClr val="bg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C8A46A13-62E3-3148-8E9A-1A467F06BFBD}"/>
              </a:ext>
            </a:extLst>
          </p:cNvPr>
          <p:cNvSpPr>
            <a:spLocks noGrp="1"/>
          </p:cNvSpPr>
          <p:nvPr>
            <p:ph type="title"/>
          </p:nvPr>
        </p:nvSpPr>
        <p:spPr>
          <a:xfrm>
            <a:off x="2124075" y="260350"/>
            <a:ext cx="4392613" cy="1143000"/>
          </a:xfrm>
        </p:spPr>
        <p:txBody>
          <a:bodyPr/>
          <a:lstStyle/>
          <a:p>
            <a:pPr algn="ctr"/>
            <a:r>
              <a:rPr lang="en-GB" altLang="en-US">
                <a:ea typeface="ＭＳ Ｐゴシック" panose="020B0600070205080204" pitchFamily="34" charset="-128"/>
              </a:rPr>
              <a:t>Trends relevant to the future of cities?</a:t>
            </a:r>
          </a:p>
        </p:txBody>
      </p:sp>
      <p:sp>
        <p:nvSpPr>
          <p:cNvPr id="30722" name="Content Placeholder 2">
            <a:extLst>
              <a:ext uri="{FF2B5EF4-FFF2-40B4-BE49-F238E27FC236}">
                <a16:creationId xmlns:a16="http://schemas.microsoft.com/office/drawing/2014/main" id="{3FC02901-50A5-4245-B16E-0703F4490603}"/>
              </a:ext>
            </a:extLst>
          </p:cNvPr>
          <p:cNvSpPr>
            <a:spLocks noGrp="1"/>
          </p:cNvSpPr>
          <p:nvPr>
            <p:ph idx="1"/>
          </p:nvPr>
        </p:nvSpPr>
        <p:spPr>
          <a:xfrm>
            <a:off x="1763713" y="1600200"/>
            <a:ext cx="3600450" cy="4525963"/>
          </a:xfrm>
        </p:spPr>
        <p:txBody>
          <a:bodyPr/>
          <a:lstStyle/>
          <a:p>
            <a:r>
              <a:rPr lang="en-GB" altLang="en-US">
                <a:solidFill>
                  <a:srgbClr val="FFC000"/>
                </a:solidFill>
                <a:ea typeface="ＭＳ Ｐゴシック" panose="020B0600070205080204" pitchFamily="34" charset="-128"/>
              </a:rPr>
              <a:t>Economic</a:t>
            </a:r>
          </a:p>
          <a:p>
            <a:r>
              <a:rPr lang="en-GB" altLang="en-US">
                <a:solidFill>
                  <a:srgbClr val="7575D1"/>
                </a:solidFill>
                <a:ea typeface="ＭＳ Ｐゴシック" panose="020B0600070205080204" pitchFamily="34" charset="-128"/>
              </a:rPr>
              <a:t>Technological</a:t>
            </a:r>
          </a:p>
          <a:p>
            <a:r>
              <a:rPr lang="en-GB" altLang="en-US">
                <a:solidFill>
                  <a:srgbClr val="0000FF"/>
                </a:solidFill>
                <a:ea typeface="ＭＳ Ｐゴシック" panose="020B0600070205080204" pitchFamily="34" charset="-128"/>
              </a:rPr>
              <a:t>Demographic</a:t>
            </a:r>
          </a:p>
          <a:p>
            <a:r>
              <a:rPr lang="en-GB" altLang="en-US">
                <a:solidFill>
                  <a:srgbClr val="FFCCFF"/>
                </a:solidFill>
                <a:ea typeface="ＭＳ Ｐゴシック" panose="020B0600070205080204" pitchFamily="34" charset="-128"/>
              </a:rPr>
              <a:t>Social</a:t>
            </a:r>
          </a:p>
          <a:p>
            <a:r>
              <a:rPr lang="en-GB" altLang="en-US">
                <a:solidFill>
                  <a:srgbClr val="92D050"/>
                </a:solidFill>
                <a:ea typeface="ＭＳ Ｐゴシック" panose="020B0600070205080204" pitchFamily="34" charset="-128"/>
              </a:rPr>
              <a:t>Environmental</a:t>
            </a:r>
          </a:p>
          <a:p>
            <a:r>
              <a:rPr lang="en-GB" altLang="en-US">
                <a:solidFill>
                  <a:srgbClr val="FF0000"/>
                </a:solidFill>
                <a:ea typeface="ＭＳ Ｐゴシック" panose="020B0600070205080204" pitchFamily="34" charset="-128"/>
              </a:rPr>
              <a:t>Political</a:t>
            </a:r>
          </a:p>
          <a:p>
            <a:r>
              <a:rPr lang="en-GB" altLang="en-US">
                <a:solidFill>
                  <a:srgbClr val="FFFF00"/>
                </a:solidFill>
                <a:ea typeface="ＭＳ Ｐゴシック" panose="020B0600070205080204" pitchFamily="34" charset="-128"/>
              </a:rPr>
              <a:t>...</a:t>
            </a:r>
          </a:p>
        </p:txBody>
      </p:sp>
      <p:sp>
        <p:nvSpPr>
          <p:cNvPr id="30723" name="Slide Number Placeholder 3">
            <a:extLst>
              <a:ext uri="{FF2B5EF4-FFF2-40B4-BE49-F238E27FC236}">
                <a16:creationId xmlns:a16="http://schemas.microsoft.com/office/drawing/2014/main" id="{F149A545-E6CB-8C48-8872-C0EA36C7BB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982434-A047-0648-AC6E-60001DC07CA1}" type="slidenum">
              <a:rPr lang="en-GB" altLang="en-US" sz="1400">
                <a:solidFill>
                  <a:schemeClr val="bg1"/>
                </a:solidFill>
              </a:rPr>
              <a:pPr eaLnBrk="1" hangingPunct="1"/>
              <a:t>8</a:t>
            </a:fld>
            <a:endParaRPr lang="en-GB" altLang="en-US" sz="140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EC52C89F-BBDA-0D4C-8BD8-FB73C59B7267}"/>
              </a:ext>
            </a:extLst>
          </p:cNvPr>
          <p:cNvSpPr>
            <a:spLocks noGrp="1"/>
          </p:cNvSpPr>
          <p:nvPr>
            <p:ph type="title"/>
          </p:nvPr>
        </p:nvSpPr>
        <p:spPr/>
        <p:txBody>
          <a:bodyPr/>
          <a:lstStyle/>
          <a:p>
            <a:pPr algn="ctr"/>
            <a:r>
              <a:rPr lang="en-GB" altLang="en-US" dirty="0">
                <a:ea typeface="ＭＳ Ｐゴシック" panose="020B0600070205080204" pitchFamily="34" charset="-128"/>
              </a:rPr>
              <a:t>Trends move at different paces</a:t>
            </a:r>
          </a:p>
        </p:txBody>
      </p:sp>
      <p:sp>
        <p:nvSpPr>
          <p:cNvPr id="32770" name="Slide Number Placeholder 3">
            <a:extLst>
              <a:ext uri="{FF2B5EF4-FFF2-40B4-BE49-F238E27FC236}">
                <a16:creationId xmlns:a16="http://schemas.microsoft.com/office/drawing/2014/main" id="{A2175633-4317-274F-9CE1-2CBB4881E9C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F1662C9-DF48-EE4B-BCD8-68334BAF1634}" type="slidenum">
              <a:rPr lang="en-GB" altLang="en-US" sz="1400">
                <a:solidFill>
                  <a:schemeClr val="bg1"/>
                </a:solidFill>
              </a:rPr>
              <a:pPr eaLnBrk="1" hangingPunct="1"/>
              <a:t>9</a:t>
            </a:fld>
            <a:endParaRPr lang="en-GB" altLang="en-US" sz="1400">
              <a:solidFill>
                <a:schemeClr val="bg1"/>
              </a:solidFill>
            </a:endParaRPr>
          </a:p>
        </p:txBody>
      </p:sp>
      <p:sp>
        <p:nvSpPr>
          <p:cNvPr id="5" name="Up Arrow 4">
            <a:extLst>
              <a:ext uri="{FF2B5EF4-FFF2-40B4-BE49-F238E27FC236}">
                <a16:creationId xmlns:a16="http://schemas.microsoft.com/office/drawing/2014/main" id="{DCD878CF-0A05-784E-A5E4-A61D0D6062F6}"/>
              </a:ext>
            </a:extLst>
          </p:cNvPr>
          <p:cNvSpPr/>
          <p:nvPr/>
        </p:nvSpPr>
        <p:spPr>
          <a:xfrm>
            <a:off x="1042988" y="1628775"/>
            <a:ext cx="1008062" cy="41767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772" name="TextBox 6">
            <a:extLst>
              <a:ext uri="{FF2B5EF4-FFF2-40B4-BE49-F238E27FC236}">
                <a16:creationId xmlns:a16="http://schemas.microsoft.com/office/drawing/2014/main" id="{E373E920-AEA5-0A4D-A2EF-6900BDA7C4E5}"/>
              </a:ext>
            </a:extLst>
          </p:cNvPr>
          <p:cNvSpPr txBox="1">
            <a:spLocks noChangeArrowheads="1"/>
          </p:cNvSpPr>
          <p:nvPr/>
        </p:nvSpPr>
        <p:spPr bwMode="auto">
          <a:xfrm rot="16200000" flipH="1">
            <a:off x="-170655" y="3634581"/>
            <a:ext cx="3382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800" b="1">
                <a:solidFill>
                  <a:srgbClr val="FF0000"/>
                </a:solidFill>
                <a:latin typeface="Eurostile" panose="020B0504020202050204" pitchFamily="34" charset="77"/>
              </a:rPr>
              <a:t>More rapid change</a:t>
            </a:r>
          </a:p>
        </p:txBody>
      </p:sp>
      <p:pic>
        <p:nvPicPr>
          <p:cNvPr id="32773" name="Picture 2" descr="Screen Shot 2015-05-12 at 13.29.41.png">
            <a:extLst>
              <a:ext uri="{FF2B5EF4-FFF2-40B4-BE49-F238E27FC236}">
                <a16:creationId xmlns:a16="http://schemas.microsoft.com/office/drawing/2014/main" id="{FEA46C0C-96DE-DE43-8096-41CE565EBCE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39975" y="1989138"/>
            <a:ext cx="51117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Box 5">
            <a:extLst>
              <a:ext uri="{FF2B5EF4-FFF2-40B4-BE49-F238E27FC236}">
                <a16:creationId xmlns:a16="http://schemas.microsoft.com/office/drawing/2014/main" id="{5885ED88-D7C7-1F40-B822-2BD1E7A922F3}"/>
              </a:ext>
            </a:extLst>
          </p:cNvPr>
          <p:cNvSpPr txBox="1">
            <a:spLocks noChangeArrowheads="1"/>
          </p:cNvSpPr>
          <p:nvPr/>
        </p:nvSpPr>
        <p:spPr bwMode="auto">
          <a:xfrm>
            <a:off x="2484438" y="6021388"/>
            <a:ext cx="403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bg1"/>
                </a:solidFill>
              </a:rPr>
              <a:t>The pace layers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11125</TotalTime>
  <Words>4055</Words>
  <Application>Microsoft Macintosh PowerPoint</Application>
  <PresentationFormat>On-screen Show (4:3)</PresentationFormat>
  <Paragraphs>320</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Eurostile</vt:lpstr>
      <vt:lpstr>Wingdings 3</vt:lpstr>
      <vt:lpstr>Default Design</vt:lpstr>
      <vt:lpstr> Leeds Civic Trust 50th Anniversary </vt:lpstr>
      <vt:lpstr>Looking over the horizon</vt:lpstr>
      <vt:lpstr>Leeds in 1965</vt:lpstr>
      <vt:lpstr>Outline</vt:lpstr>
      <vt:lpstr>Some futures vocabulary </vt:lpstr>
      <vt:lpstr>Reliable crystal balls not yet available</vt:lpstr>
      <vt:lpstr>Research about reliability of forecasts</vt:lpstr>
      <vt:lpstr>Trends relevant to the future of cities?</vt:lpstr>
      <vt:lpstr>Trends move at different paces</vt:lpstr>
      <vt:lpstr>Some trends are more definite – for example:</vt:lpstr>
      <vt:lpstr>What might be the implications of these trends for cities?</vt:lpstr>
      <vt:lpstr>More uncertain futures</vt:lpstr>
      <vt:lpstr>How should the city react? Civic Trust’s role?</vt:lpstr>
      <vt:lpstr>Forecasting or scenarios?</vt:lpstr>
      <vt:lpstr>Scenario planning  – pioneered by Shell from 1970s</vt:lpstr>
      <vt:lpstr>Scenarios from 21st Century Leeds</vt:lpstr>
      <vt:lpstr>Why use scenarios?</vt:lpstr>
      <vt:lpstr>From scenarios to visioning</vt:lpstr>
      <vt:lpstr>Preferred future</vt:lpstr>
      <vt:lpstr>Dator’s 4 (American) scenarios</vt:lpstr>
      <vt:lpstr>Forum for the Future, scenarios Dec 2008</vt:lpstr>
      <vt:lpstr>Forum for the Future, scenarios Dec 2008</vt:lpstr>
      <vt:lpstr>A future scenario based on detailed understanding of a wide range of trends</vt:lpstr>
      <vt:lpstr>PowerPoint Presentation</vt:lpstr>
      <vt:lpstr>Clock of the Long Now – an ambitious project</vt:lpstr>
      <vt:lpstr>The future is to be constructed rather than divined </vt:lpstr>
      <vt:lpstr>The Civic Trust and The Long Now</vt:lpstr>
      <vt:lpstr>Postcards to the Future</vt:lpstr>
      <vt:lpstr>Main references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Regeneration in Leeds</dc:title>
  <dc:creator>Rachael Unsworth</dc:creator>
  <cp:lastModifiedBy>Rachael</cp:lastModifiedBy>
  <cp:revision>481</cp:revision>
  <cp:lastPrinted>2019-01-02T20:10:08Z</cp:lastPrinted>
  <dcterms:created xsi:type="dcterms:W3CDTF">2006-11-15T18:29:06Z</dcterms:created>
  <dcterms:modified xsi:type="dcterms:W3CDTF">2019-01-03T10:25:42Z</dcterms:modified>
</cp:coreProperties>
</file>